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58" r:id="rId1"/>
  </p:sldMasterIdLst>
  <p:notesMasterIdLst>
    <p:notesMasterId r:id="rId10"/>
  </p:notesMasterIdLst>
  <p:sldIdLst>
    <p:sldId id="256" r:id="rId2"/>
    <p:sldId id="257" r:id="rId3"/>
    <p:sldId id="258" r:id="rId4"/>
    <p:sldId id="259" r:id="rId5"/>
    <p:sldId id="261" r:id="rId6"/>
    <p:sldId id="260" r:id="rId7"/>
    <p:sldId id="262" r:id="rId8"/>
    <p:sldId id="263" r:id="rId9"/>
  </p:sldIdLst>
  <p:sldSz cx="14630400" cy="8229600"/>
  <p:notesSz cx="8229600" cy="14630400"/>
  <p:embeddedFontLst>
    <p:embeddedFont>
      <p:font typeface="Inter" panose="020B0604020202020204" charset="0"/>
      <p:regular r:id="rId11"/>
    </p:embeddedFont>
    <p:embeddedFont>
      <p:font typeface="Tw Cen MT" panose="020B0602020104020603" pitchFamily="34" charset="0"/>
      <p:regular r:id="rId12"/>
      <p:bold r:id="rId13"/>
      <p:italic r:id="rId14"/>
      <p:boldItalic r:id="rId1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35"/>
    <p:restoredTop sz="94610"/>
  </p:normalViewPr>
  <p:slideViewPr>
    <p:cSldViewPr snapToGrid="0" snapToObjects="1">
      <p:cViewPr varScale="1">
        <p:scale>
          <a:sx n="50" d="100"/>
          <a:sy n="50" d="100"/>
        </p:scale>
        <p:origin x="796"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2.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559860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4630404" cy="82296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1" y="1"/>
            <a:ext cx="2766061" cy="82296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2251709" y="1346836"/>
            <a:ext cx="10549890" cy="2865120"/>
          </a:xfrm>
        </p:spPr>
        <p:txBody>
          <a:bodyPr anchor="b">
            <a:normAutofit/>
          </a:bodyPr>
          <a:lstStyle>
            <a:lvl1pPr algn="l">
              <a:defRPr sz="5760"/>
            </a:lvl1pPr>
          </a:lstStyle>
          <a:p>
            <a:r>
              <a:rPr lang="en-GB"/>
              <a:t>Click to edit Master title style</a:t>
            </a:r>
            <a:endParaRPr lang="en-US" dirty="0"/>
          </a:p>
        </p:txBody>
      </p:sp>
      <p:sp>
        <p:nvSpPr>
          <p:cNvPr id="3" name="Subtitle 2"/>
          <p:cNvSpPr>
            <a:spLocks noGrp="1"/>
          </p:cNvSpPr>
          <p:nvPr>
            <p:ph type="subTitle" idx="1"/>
          </p:nvPr>
        </p:nvSpPr>
        <p:spPr>
          <a:xfrm>
            <a:off x="2251709" y="4322446"/>
            <a:ext cx="10549890" cy="1986914"/>
          </a:xfrm>
        </p:spPr>
        <p:txBody>
          <a:bodyPr>
            <a:normAutofit/>
          </a:bodyPr>
          <a:lstStyle>
            <a:lvl1pPr marL="0" indent="0" algn="l">
              <a:buNone/>
              <a:defRPr sz="2400" cap="all" baseline="0">
                <a:solidFill>
                  <a:schemeClr val="tx2"/>
                </a:solidFill>
              </a:defRPr>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GB"/>
              <a:t>Click to edit Master subtitle style</a:t>
            </a:r>
            <a:endParaRPr lang="en-US" dirty="0"/>
          </a:p>
        </p:txBody>
      </p:sp>
      <p:sp>
        <p:nvSpPr>
          <p:cNvPr id="4" name="Date Placeholder 3"/>
          <p:cNvSpPr>
            <a:spLocks noGrp="1"/>
          </p:cNvSpPr>
          <p:nvPr>
            <p:ph type="dt" sz="half" idx="10"/>
          </p:nvPr>
        </p:nvSpPr>
        <p:spPr>
          <a:xfrm>
            <a:off x="8493013" y="6492242"/>
            <a:ext cx="3291840" cy="438150"/>
          </a:xfrm>
        </p:spPr>
        <p:txBody>
          <a:bodyPr/>
          <a:lstStyle/>
          <a:p>
            <a:fld id="{48A87A34-81AB-432B-8DAE-1953F412C126}" type="datetimeFigureOut">
              <a:rPr lang="en-US" dirty="0"/>
              <a:t>9/29/2025</a:t>
            </a:fld>
            <a:endParaRPr lang="en-US" dirty="0"/>
          </a:p>
        </p:txBody>
      </p:sp>
      <p:sp>
        <p:nvSpPr>
          <p:cNvPr id="5" name="Footer Placeholder 4"/>
          <p:cNvSpPr>
            <a:spLocks noGrp="1"/>
          </p:cNvSpPr>
          <p:nvPr>
            <p:ph type="ftr" sz="quarter" idx="11"/>
          </p:nvPr>
        </p:nvSpPr>
        <p:spPr>
          <a:xfrm>
            <a:off x="2251709" y="6492242"/>
            <a:ext cx="6149863" cy="438150"/>
          </a:xfrm>
        </p:spPr>
        <p:txBody>
          <a:bodyPr/>
          <a:lstStyle/>
          <a:p>
            <a:endParaRPr lang="en-US" dirty="0"/>
          </a:p>
        </p:txBody>
      </p:sp>
      <p:sp>
        <p:nvSpPr>
          <p:cNvPr id="6" name="Slide Number Placeholder 5"/>
          <p:cNvSpPr>
            <a:spLocks noGrp="1"/>
          </p:cNvSpPr>
          <p:nvPr>
            <p:ph type="sldNum" sz="quarter" idx="12"/>
          </p:nvPr>
        </p:nvSpPr>
        <p:spPr>
          <a:xfrm>
            <a:off x="11876294" y="6492239"/>
            <a:ext cx="925307" cy="438150"/>
          </a:xfrm>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11522601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69693" y="5165597"/>
            <a:ext cx="11894826" cy="983226"/>
          </a:xfrm>
        </p:spPr>
        <p:txBody>
          <a:bodyPr anchor="b">
            <a:normAutofit/>
          </a:bodyPr>
          <a:lstStyle>
            <a:lvl1pPr>
              <a:defRPr sz="3840"/>
            </a:lvl1pPr>
          </a:lstStyle>
          <a:p>
            <a:r>
              <a:rPr lang="en-GB"/>
              <a:t>Click to edit Master title style</a:t>
            </a:r>
            <a:endParaRPr lang="en-US" dirty="0"/>
          </a:p>
        </p:txBody>
      </p:sp>
      <p:sp>
        <p:nvSpPr>
          <p:cNvPr id="3" name="Picture Placeholder 2"/>
          <p:cNvSpPr>
            <a:spLocks noGrp="1" noChangeAspect="1"/>
          </p:cNvSpPr>
          <p:nvPr>
            <p:ph type="pic" idx="1"/>
          </p:nvPr>
        </p:nvSpPr>
        <p:spPr>
          <a:xfrm>
            <a:off x="1369693" y="727711"/>
            <a:ext cx="11894825" cy="3959734"/>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840"/>
            </a:lvl1pPr>
          </a:lstStyle>
          <a:p>
            <a:pPr marL="0" lvl="0" indent="0">
              <a:buNone/>
            </a:pPr>
            <a:r>
              <a:rPr lang="en-GB"/>
              <a:t>Click icon to add picture</a:t>
            </a:r>
            <a:endParaRPr lang="en-US" dirty="0"/>
          </a:p>
        </p:txBody>
      </p:sp>
      <p:sp>
        <p:nvSpPr>
          <p:cNvPr id="4" name="Text Placeholder 3"/>
          <p:cNvSpPr>
            <a:spLocks noGrp="1"/>
          </p:cNvSpPr>
          <p:nvPr>
            <p:ph type="body" sz="half" idx="2"/>
          </p:nvPr>
        </p:nvSpPr>
        <p:spPr>
          <a:xfrm>
            <a:off x="1369637" y="6148824"/>
            <a:ext cx="11893031" cy="818966"/>
          </a:xfrm>
        </p:spPr>
        <p:txBody>
          <a:bodyPr>
            <a:normAutofit/>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34091559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69748" y="731520"/>
            <a:ext cx="11887146" cy="4114800"/>
          </a:xfrm>
        </p:spPr>
        <p:txBody>
          <a:bodyPr anchor="ctr">
            <a:normAutofit/>
          </a:bodyPr>
          <a:lstStyle>
            <a:lvl1pPr>
              <a:defRPr sz="4320"/>
            </a:lvl1pPr>
          </a:lstStyle>
          <a:p>
            <a:r>
              <a:rPr lang="en-GB"/>
              <a:t>Click to edit Master title style</a:t>
            </a:r>
            <a:endParaRPr lang="en-US" dirty="0"/>
          </a:p>
        </p:txBody>
      </p:sp>
      <p:sp>
        <p:nvSpPr>
          <p:cNvPr id="4" name="Text Placeholder 3"/>
          <p:cNvSpPr>
            <a:spLocks noGrp="1"/>
          </p:cNvSpPr>
          <p:nvPr>
            <p:ph type="body" sz="half" idx="2"/>
          </p:nvPr>
        </p:nvSpPr>
        <p:spPr>
          <a:xfrm>
            <a:off x="1369692" y="5303519"/>
            <a:ext cx="11885351" cy="1645919"/>
          </a:xfrm>
        </p:spPr>
        <p:txBody>
          <a:bodyPr anchor="ctr">
            <a:normAutofit/>
          </a:bodyPr>
          <a:lstStyle>
            <a:lvl1pPr marL="0" indent="0">
              <a:buNone/>
              <a:defRPr sz="216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64821029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35455" y="731519"/>
            <a:ext cx="11163302" cy="3298115"/>
          </a:xfrm>
        </p:spPr>
        <p:txBody>
          <a:bodyPr anchor="ctr">
            <a:normAutofit/>
          </a:bodyPr>
          <a:lstStyle>
            <a:lvl1pPr>
              <a:defRPr sz="4320"/>
            </a:lvl1pPr>
          </a:lstStyle>
          <a:p>
            <a:r>
              <a:rPr lang="en-GB"/>
              <a:t>Click to edit Master title style</a:t>
            </a:r>
            <a:endParaRPr lang="en-US" dirty="0"/>
          </a:p>
        </p:txBody>
      </p:sp>
      <p:sp>
        <p:nvSpPr>
          <p:cNvPr id="12" name="Text Placeholder 3"/>
          <p:cNvSpPr>
            <a:spLocks noGrp="1"/>
          </p:cNvSpPr>
          <p:nvPr>
            <p:ph type="body" sz="half" idx="13"/>
          </p:nvPr>
        </p:nvSpPr>
        <p:spPr>
          <a:xfrm>
            <a:off x="2064773" y="4038668"/>
            <a:ext cx="10502759" cy="658762"/>
          </a:xfrm>
        </p:spPr>
        <p:txBody>
          <a:bodyPr anchor="t">
            <a:normAutofit/>
          </a:bodyPr>
          <a:lstStyle>
            <a:lvl1pPr marL="0" indent="0">
              <a:buNone/>
              <a:defRPr sz="168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GB"/>
              <a:t>Click to edit Master text styles</a:t>
            </a:r>
          </a:p>
        </p:txBody>
      </p:sp>
      <p:sp>
        <p:nvSpPr>
          <p:cNvPr id="4" name="Text Placeholder 3"/>
          <p:cNvSpPr>
            <a:spLocks noGrp="1"/>
          </p:cNvSpPr>
          <p:nvPr>
            <p:ph type="body" sz="half" idx="2"/>
          </p:nvPr>
        </p:nvSpPr>
        <p:spPr>
          <a:xfrm>
            <a:off x="1369693" y="5171903"/>
            <a:ext cx="11887202" cy="1787395"/>
          </a:xfrm>
        </p:spPr>
        <p:txBody>
          <a:bodyPr anchor="ctr">
            <a:normAutofit/>
          </a:bodyPr>
          <a:lstStyle>
            <a:lvl1pPr marL="0" indent="0">
              <a:buNone/>
              <a:defRPr sz="216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1084214" y="878873"/>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
        <p:nvSpPr>
          <p:cNvPr id="61" name="TextBox 60"/>
          <p:cNvSpPr txBox="1"/>
          <p:nvPr/>
        </p:nvSpPr>
        <p:spPr>
          <a:xfrm>
            <a:off x="12644844" y="3317967"/>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Tree>
    <p:extLst>
      <p:ext uri="{BB962C8B-B14F-4D97-AF65-F5344CB8AC3E}">
        <p14:creationId xmlns:p14="http://schemas.microsoft.com/office/powerpoint/2010/main" val="237832237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369693" y="2560850"/>
            <a:ext cx="11887201" cy="3014202"/>
          </a:xfrm>
        </p:spPr>
        <p:txBody>
          <a:bodyPr anchor="b">
            <a:normAutofit/>
          </a:bodyPr>
          <a:lstStyle>
            <a:lvl1pPr>
              <a:defRPr sz="4320"/>
            </a:lvl1pPr>
          </a:lstStyle>
          <a:p>
            <a:r>
              <a:rPr lang="en-GB"/>
              <a:t>Click to edit Master title style</a:t>
            </a:r>
            <a:endParaRPr lang="en-US" dirty="0"/>
          </a:p>
        </p:txBody>
      </p:sp>
      <p:sp>
        <p:nvSpPr>
          <p:cNvPr id="4" name="Text Placeholder 3"/>
          <p:cNvSpPr>
            <a:spLocks noGrp="1"/>
          </p:cNvSpPr>
          <p:nvPr>
            <p:ph type="body" sz="half" idx="2"/>
          </p:nvPr>
        </p:nvSpPr>
        <p:spPr>
          <a:xfrm>
            <a:off x="1369637" y="5589186"/>
            <a:ext cx="11885406" cy="1368773"/>
          </a:xfrm>
        </p:spPr>
        <p:txBody>
          <a:bodyPr anchor="t">
            <a:normAutofit/>
          </a:bodyPr>
          <a:lstStyle>
            <a:lvl1pPr marL="0" indent="0">
              <a:buNone/>
              <a:defRPr sz="216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575680428"/>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369695" y="731520"/>
            <a:ext cx="11887198" cy="2286000"/>
          </a:xfrm>
        </p:spPr>
        <p:txBody>
          <a:bodyPr/>
          <a:lstStyle/>
          <a:p>
            <a:r>
              <a:rPr lang="en-GB"/>
              <a:t>Click to edit Master title style</a:t>
            </a:r>
            <a:endParaRPr lang="en-US" dirty="0"/>
          </a:p>
        </p:txBody>
      </p:sp>
      <p:sp>
        <p:nvSpPr>
          <p:cNvPr id="7" name="Text Placeholder 2"/>
          <p:cNvSpPr>
            <a:spLocks noGrp="1"/>
          </p:cNvSpPr>
          <p:nvPr>
            <p:ph type="body" idx="1"/>
          </p:nvPr>
        </p:nvSpPr>
        <p:spPr>
          <a:xfrm>
            <a:off x="1369693" y="3209356"/>
            <a:ext cx="3836279" cy="822960"/>
          </a:xfrm>
        </p:spPr>
        <p:txBody>
          <a:bodyPr anchor="b">
            <a:noAutofit/>
          </a:bodyPr>
          <a:lstStyle>
            <a:lvl1pPr marL="0" indent="0">
              <a:lnSpc>
                <a:spcPct val="90000"/>
              </a:lnSpc>
              <a:buNone/>
              <a:defRPr sz="2880" b="0" cap="all" baseline="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GB"/>
              <a:t>Click to edit Master text styles</a:t>
            </a:r>
          </a:p>
        </p:txBody>
      </p:sp>
      <p:sp>
        <p:nvSpPr>
          <p:cNvPr id="8" name="Text Placeholder 3"/>
          <p:cNvSpPr>
            <a:spLocks noGrp="1"/>
          </p:cNvSpPr>
          <p:nvPr>
            <p:ph type="body" sz="half" idx="15"/>
          </p:nvPr>
        </p:nvSpPr>
        <p:spPr>
          <a:xfrm>
            <a:off x="1353502" y="4032316"/>
            <a:ext cx="3850482" cy="2917123"/>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GB"/>
              <a:t>Click to edit Master text styles</a:t>
            </a:r>
          </a:p>
        </p:txBody>
      </p:sp>
      <p:sp>
        <p:nvSpPr>
          <p:cNvPr id="9" name="Text Placeholder 4"/>
          <p:cNvSpPr>
            <a:spLocks noGrp="1"/>
          </p:cNvSpPr>
          <p:nvPr>
            <p:ph type="body" sz="quarter" idx="3"/>
          </p:nvPr>
        </p:nvSpPr>
        <p:spPr>
          <a:xfrm>
            <a:off x="5417720" y="3213162"/>
            <a:ext cx="3821262" cy="822960"/>
          </a:xfrm>
        </p:spPr>
        <p:txBody>
          <a:bodyPr anchor="b">
            <a:noAutofit/>
          </a:bodyPr>
          <a:lstStyle>
            <a:lvl1pPr marL="0" indent="0">
              <a:lnSpc>
                <a:spcPct val="90000"/>
              </a:lnSpc>
              <a:buNone/>
              <a:defRPr sz="2880" b="0" cap="all" baseline="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GB"/>
              <a:t>Click to edit Master text styles</a:t>
            </a:r>
          </a:p>
        </p:txBody>
      </p:sp>
      <p:sp>
        <p:nvSpPr>
          <p:cNvPr id="10" name="Text Placeholder 3"/>
          <p:cNvSpPr>
            <a:spLocks noGrp="1"/>
          </p:cNvSpPr>
          <p:nvPr>
            <p:ph type="body" sz="half" idx="16"/>
          </p:nvPr>
        </p:nvSpPr>
        <p:spPr>
          <a:xfrm>
            <a:off x="5405056" y="4036122"/>
            <a:ext cx="3834996" cy="2917123"/>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GB"/>
              <a:t>Click to edit Master text styles</a:t>
            </a:r>
          </a:p>
        </p:txBody>
      </p:sp>
      <p:sp>
        <p:nvSpPr>
          <p:cNvPr id="11" name="Text Placeholder 4"/>
          <p:cNvSpPr>
            <a:spLocks noGrp="1"/>
          </p:cNvSpPr>
          <p:nvPr>
            <p:ph type="body" sz="quarter" idx="13"/>
          </p:nvPr>
        </p:nvSpPr>
        <p:spPr>
          <a:xfrm>
            <a:off x="9422930" y="3209356"/>
            <a:ext cx="3833962" cy="822960"/>
          </a:xfrm>
        </p:spPr>
        <p:txBody>
          <a:bodyPr anchor="b">
            <a:noAutofit/>
          </a:bodyPr>
          <a:lstStyle>
            <a:lvl1pPr marL="0" indent="0">
              <a:lnSpc>
                <a:spcPct val="90000"/>
              </a:lnSpc>
              <a:buNone/>
              <a:defRPr sz="2880" b="0" cap="all" baseline="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GB"/>
              <a:t>Click to edit Master text styles</a:t>
            </a:r>
          </a:p>
        </p:txBody>
      </p:sp>
      <p:sp>
        <p:nvSpPr>
          <p:cNvPr id="12" name="Text Placeholder 3"/>
          <p:cNvSpPr>
            <a:spLocks noGrp="1"/>
          </p:cNvSpPr>
          <p:nvPr>
            <p:ph type="body" sz="half" idx="17"/>
          </p:nvPr>
        </p:nvSpPr>
        <p:spPr>
          <a:xfrm>
            <a:off x="9422930" y="4032316"/>
            <a:ext cx="3833962" cy="2917123"/>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GB"/>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9/29/2025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636457214"/>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369694" y="731520"/>
            <a:ext cx="11887199" cy="2286000"/>
          </a:xfrm>
        </p:spPr>
        <p:txBody>
          <a:bodyPr/>
          <a:lstStyle/>
          <a:p>
            <a:r>
              <a:rPr lang="en-GB"/>
              <a:t>Click to edit Master title style</a:t>
            </a:r>
            <a:endParaRPr lang="en-US" dirty="0"/>
          </a:p>
        </p:txBody>
      </p:sp>
      <p:sp>
        <p:nvSpPr>
          <p:cNvPr id="19" name="Text Placeholder 2"/>
          <p:cNvSpPr>
            <a:spLocks noGrp="1"/>
          </p:cNvSpPr>
          <p:nvPr>
            <p:ph type="body" idx="1"/>
          </p:nvPr>
        </p:nvSpPr>
        <p:spPr>
          <a:xfrm>
            <a:off x="1369696" y="5285515"/>
            <a:ext cx="3834288" cy="691514"/>
          </a:xfrm>
        </p:spPr>
        <p:txBody>
          <a:bodyPr anchor="b">
            <a:noAutofit/>
          </a:bodyPr>
          <a:lstStyle>
            <a:lvl1pPr marL="0" indent="0">
              <a:lnSpc>
                <a:spcPct val="90000"/>
              </a:lnSpc>
              <a:buNone/>
              <a:defRPr sz="2400" b="0" cap="all" baseline="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GB"/>
              <a:t>Click to edit Master text styles</a:t>
            </a:r>
          </a:p>
        </p:txBody>
      </p:sp>
      <p:sp>
        <p:nvSpPr>
          <p:cNvPr id="20" name="Picture Placeholder 2"/>
          <p:cNvSpPr>
            <a:spLocks noGrp="1" noChangeAspect="1"/>
          </p:cNvSpPr>
          <p:nvPr>
            <p:ph type="pic" idx="15"/>
          </p:nvPr>
        </p:nvSpPr>
        <p:spPr>
          <a:xfrm>
            <a:off x="1369696" y="3200398"/>
            <a:ext cx="3834288" cy="18288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400" dirty="0"/>
            </a:lvl1pPr>
          </a:lstStyle>
          <a:p>
            <a:pPr marL="0" lvl="0" indent="0">
              <a:buNone/>
            </a:pPr>
            <a:r>
              <a:rPr lang="en-GB"/>
              <a:t>Click icon to add picture</a:t>
            </a:r>
            <a:endParaRPr lang="en-US" dirty="0"/>
          </a:p>
        </p:txBody>
      </p:sp>
      <p:sp>
        <p:nvSpPr>
          <p:cNvPr id="21" name="Text Placeholder 3"/>
          <p:cNvSpPr>
            <a:spLocks noGrp="1"/>
          </p:cNvSpPr>
          <p:nvPr>
            <p:ph type="body" sz="half" idx="18"/>
          </p:nvPr>
        </p:nvSpPr>
        <p:spPr>
          <a:xfrm>
            <a:off x="1369696" y="5977030"/>
            <a:ext cx="3834288" cy="98141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GB"/>
              <a:t>Click to edit Master text styles</a:t>
            </a:r>
          </a:p>
        </p:txBody>
      </p:sp>
      <p:sp>
        <p:nvSpPr>
          <p:cNvPr id="22" name="Text Placeholder 4"/>
          <p:cNvSpPr>
            <a:spLocks noGrp="1"/>
          </p:cNvSpPr>
          <p:nvPr>
            <p:ph type="body" sz="quarter" idx="3"/>
          </p:nvPr>
        </p:nvSpPr>
        <p:spPr>
          <a:xfrm>
            <a:off x="5386864" y="5285515"/>
            <a:ext cx="3840480" cy="691514"/>
          </a:xfrm>
        </p:spPr>
        <p:txBody>
          <a:bodyPr anchor="b">
            <a:noAutofit/>
          </a:bodyPr>
          <a:lstStyle>
            <a:lvl1pPr marL="0" indent="0">
              <a:lnSpc>
                <a:spcPct val="90000"/>
              </a:lnSpc>
              <a:buNone/>
              <a:defRPr sz="2400" b="0" cap="all" baseline="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GB"/>
              <a:t>Click to edit Master text styles</a:t>
            </a:r>
          </a:p>
        </p:txBody>
      </p:sp>
      <p:sp>
        <p:nvSpPr>
          <p:cNvPr id="23" name="Picture Placeholder 2"/>
          <p:cNvSpPr>
            <a:spLocks noGrp="1" noChangeAspect="1"/>
          </p:cNvSpPr>
          <p:nvPr>
            <p:ph type="pic" idx="21"/>
          </p:nvPr>
        </p:nvSpPr>
        <p:spPr>
          <a:xfrm>
            <a:off x="5386864" y="3200398"/>
            <a:ext cx="3838728" cy="18288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400" dirty="0"/>
            </a:lvl1pPr>
          </a:lstStyle>
          <a:p>
            <a:pPr marL="0" lvl="0" indent="0">
              <a:buNone/>
            </a:pPr>
            <a:r>
              <a:rPr lang="en-GB"/>
              <a:t>Click icon to add picture</a:t>
            </a:r>
            <a:endParaRPr lang="en-US" dirty="0"/>
          </a:p>
        </p:txBody>
      </p:sp>
      <p:sp>
        <p:nvSpPr>
          <p:cNvPr id="24" name="Text Placeholder 3"/>
          <p:cNvSpPr>
            <a:spLocks noGrp="1"/>
          </p:cNvSpPr>
          <p:nvPr>
            <p:ph type="body" sz="half" idx="19"/>
          </p:nvPr>
        </p:nvSpPr>
        <p:spPr>
          <a:xfrm>
            <a:off x="5385112" y="5977029"/>
            <a:ext cx="3840480" cy="972410"/>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GB"/>
              <a:t>Click to edit Master text styles</a:t>
            </a:r>
          </a:p>
        </p:txBody>
      </p:sp>
      <p:sp>
        <p:nvSpPr>
          <p:cNvPr id="25" name="Text Placeholder 4"/>
          <p:cNvSpPr>
            <a:spLocks noGrp="1"/>
          </p:cNvSpPr>
          <p:nvPr>
            <p:ph type="body" sz="quarter" idx="13"/>
          </p:nvPr>
        </p:nvSpPr>
        <p:spPr>
          <a:xfrm>
            <a:off x="9423081" y="5285514"/>
            <a:ext cx="3828889" cy="691514"/>
          </a:xfrm>
        </p:spPr>
        <p:txBody>
          <a:bodyPr anchor="b">
            <a:noAutofit/>
          </a:bodyPr>
          <a:lstStyle>
            <a:lvl1pPr marL="0" indent="0">
              <a:lnSpc>
                <a:spcPct val="90000"/>
              </a:lnSpc>
              <a:buNone/>
              <a:defRPr sz="2400" b="0" cap="all" baseline="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GB"/>
              <a:t>Click to edit Master text styles</a:t>
            </a:r>
          </a:p>
        </p:txBody>
      </p:sp>
      <p:sp>
        <p:nvSpPr>
          <p:cNvPr id="26" name="Picture Placeholder 2"/>
          <p:cNvSpPr>
            <a:spLocks noGrp="1" noChangeAspect="1"/>
          </p:cNvSpPr>
          <p:nvPr>
            <p:ph type="pic" idx="22"/>
          </p:nvPr>
        </p:nvSpPr>
        <p:spPr>
          <a:xfrm>
            <a:off x="9422931" y="3200398"/>
            <a:ext cx="3833963" cy="18288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400" dirty="0"/>
            </a:lvl1pPr>
          </a:lstStyle>
          <a:p>
            <a:pPr marL="0" lvl="0" indent="0">
              <a:buNone/>
            </a:pPr>
            <a:r>
              <a:rPr lang="en-GB"/>
              <a:t>Click icon to add picture</a:t>
            </a:r>
            <a:endParaRPr lang="en-US" dirty="0"/>
          </a:p>
        </p:txBody>
      </p:sp>
      <p:sp>
        <p:nvSpPr>
          <p:cNvPr id="27" name="Text Placeholder 3"/>
          <p:cNvSpPr>
            <a:spLocks noGrp="1"/>
          </p:cNvSpPr>
          <p:nvPr>
            <p:ph type="body" sz="half" idx="20"/>
          </p:nvPr>
        </p:nvSpPr>
        <p:spPr>
          <a:xfrm>
            <a:off x="9422930" y="5977025"/>
            <a:ext cx="3833962" cy="972414"/>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GB"/>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9/29/2025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65552588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658181467"/>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850881" y="731520"/>
            <a:ext cx="2406013" cy="621792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369692" y="731520"/>
            <a:ext cx="9298308" cy="6217921"/>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482710843"/>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27886169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9731133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448952535"/>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77117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030200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95166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5766729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716815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31858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69693" y="1703072"/>
            <a:ext cx="11887200" cy="3423284"/>
          </a:xfrm>
        </p:spPr>
        <p:txBody>
          <a:bodyPr anchor="b">
            <a:normAutofit/>
          </a:bodyPr>
          <a:lstStyle>
            <a:lvl1pPr>
              <a:defRPr sz="4320"/>
            </a:lvl1pPr>
          </a:lstStyle>
          <a:p>
            <a:r>
              <a:rPr lang="en-GB"/>
              <a:t>Click to edit Master title style</a:t>
            </a:r>
            <a:endParaRPr lang="en-US" dirty="0"/>
          </a:p>
        </p:txBody>
      </p:sp>
      <p:sp>
        <p:nvSpPr>
          <p:cNvPr id="3" name="Text Placeholder 2"/>
          <p:cNvSpPr>
            <a:spLocks noGrp="1"/>
          </p:cNvSpPr>
          <p:nvPr>
            <p:ph type="body" idx="1"/>
          </p:nvPr>
        </p:nvSpPr>
        <p:spPr>
          <a:xfrm>
            <a:off x="1369693" y="5309235"/>
            <a:ext cx="11887200" cy="1649731"/>
          </a:xfrm>
        </p:spPr>
        <p:txBody>
          <a:bodyPr>
            <a:normAutofit/>
          </a:bodyPr>
          <a:lstStyle>
            <a:lvl1pPr marL="0" indent="0">
              <a:buNone/>
              <a:defRPr sz="2160" cap="all" baseline="0">
                <a:solidFill>
                  <a:schemeClr val="tx1">
                    <a:tint val="75000"/>
                  </a:schemeClr>
                </a:solidFill>
              </a:defRPr>
            </a:lvl1pPr>
            <a:lvl2pPr marL="548640" indent="0">
              <a:buNone/>
              <a:defRPr sz="216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9/29/2025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38416303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369693" y="2699383"/>
            <a:ext cx="5854067" cy="425005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7406641" y="2699383"/>
            <a:ext cx="5850253" cy="425005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9/29/2025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402424682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69693" y="742952"/>
            <a:ext cx="11887200" cy="1773553"/>
          </a:xfrm>
        </p:spPr>
        <p:txBody>
          <a:bodyPr/>
          <a:lstStyle/>
          <a:p>
            <a:r>
              <a:rPr lang="en-GB"/>
              <a:t>Click to edit Master title style</a:t>
            </a:r>
            <a:endParaRPr lang="en-US" dirty="0"/>
          </a:p>
        </p:txBody>
      </p:sp>
      <p:sp>
        <p:nvSpPr>
          <p:cNvPr id="3" name="Text Placeholder 2"/>
          <p:cNvSpPr>
            <a:spLocks noGrp="1"/>
          </p:cNvSpPr>
          <p:nvPr>
            <p:ph type="body" idx="1"/>
          </p:nvPr>
        </p:nvSpPr>
        <p:spPr>
          <a:xfrm>
            <a:off x="1644023" y="2699383"/>
            <a:ext cx="5579740" cy="988694"/>
          </a:xfrm>
        </p:spPr>
        <p:txBody>
          <a:bodyPr anchor="b"/>
          <a:lstStyle>
            <a:lvl1pPr marL="0" indent="0">
              <a:lnSpc>
                <a:spcPct val="90000"/>
              </a:lnSpc>
              <a:buNone/>
              <a:defRPr sz="2880" b="0" cap="all" baseline="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GB"/>
              <a:t>Click to edit Master text styles</a:t>
            </a:r>
          </a:p>
        </p:txBody>
      </p:sp>
      <p:sp>
        <p:nvSpPr>
          <p:cNvPr id="4" name="Content Placeholder 3"/>
          <p:cNvSpPr>
            <a:spLocks noGrp="1"/>
          </p:cNvSpPr>
          <p:nvPr>
            <p:ph sz="half" idx="2"/>
          </p:nvPr>
        </p:nvSpPr>
        <p:spPr>
          <a:xfrm>
            <a:off x="1369693" y="3688077"/>
            <a:ext cx="5854069" cy="326136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7680970" y="2699382"/>
            <a:ext cx="5575922" cy="988694"/>
          </a:xfrm>
        </p:spPr>
        <p:txBody>
          <a:bodyPr anchor="b"/>
          <a:lstStyle>
            <a:lvl1pPr marL="0" indent="0">
              <a:lnSpc>
                <a:spcPct val="90000"/>
              </a:lnSpc>
              <a:buNone/>
              <a:defRPr sz="2880" b="0" cap="all" baseline="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GB"/>
              <a:t>Click to edit Master text styles</a:t>
            </a:r>
          </a:p>
        </p:txBody>
      </p:sp>
      <p:sp>
        <p:nvSpPr>
          <p:cNvPr id="6" name="Content Placeholder 5"/>
          <p:cNvSpPr>
            <a:spLocks noGrp="1"/>
          </p:cNvSpPr>
          <p:nvPr>
            <p:ph sz="quarter" idx="4"/>
          </p:nvPr>
        </p:nvSpPr>
        <p:spPr>
          <a:xfrm>
            <a:off x="7406640" y="3688077"/>
            <a:ext cx="5850252" cy="326136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9/29/2025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417785901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9/29/2025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80739705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9/29/2025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97864622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76047" y="731521"/>
            <a:ext cx="4627244" cy="1967861"/>
          </a:xfrm>
        </p:spPr>
        <p:txBody>
          <a:bodyPr anchor="b"/>
          <a:lstStyle>
            <a:lvl1pPr>
              <a:defRPr sz="3840"/>
            </a:lvl1pPr>
          </a:lstStyle>
          <a:p>
            <a:r>
              <a:rPr lang="en-GB"/>
              <a:t>Click to edit Master title style</a:t>
            </a:r>
            <a:endParaRPr lang="en-US" dirty="0"/>
          </a:p>
        </p:txBody>
      </p:sp>
      <p:sp>
        <p:nvSpPr>
          <p:cNvPr id="3" name="Content Placeholder 2"/>
          <p:cNvSpPr>
            <a:spLocks noGrp="1"/>
          </p:cNvSpPr>
          <p:nvPr>
            <p:ph idx="1"/>
          </p:nvPr>
        </p:nvSpPr>
        <p:spPr>
          <a:xfrm>
            <a:off x="6187441" y="711199"/>
            <a:ext cx="7069451" cy="6238241"/>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376047" y="2699383"/>
            <a:ext cx="4627244" cy="4250057"/>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10314895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69695" y="731520"/>
            <a:ext cx="7121410" cy="1967863"/>
          </a:xfrm>
        </p:spPr>
        <p:txBody>
          <a:bodyPr anchor="b"/>
          <a:lstStyle>
            <a:lvl1pPr>
              <a:defRPr sz="3840"/>
            </a:lvl1pPr>
          </a:lstStyle>
          <a:p>
            <a:r>
              <a:rPr lang="en-GB"/>
              <a:t>Click to edit Master title style</a:t>
            </a:r>
            <a:endParaRPr lang="en-US" dirty="0"/>
          </a:p>
        </p:txBody>
      </p:sp>
      <p:sp>
        <p:nvSpPr>
          <p:cNvPr id="3" name="Picture Placeholder 2"/>
          <p:cNvSpPr>
            <a:spLocks noGrp="1" noChangeAspect="1"/>
          </p:cNvSpPr>
          <p:nvPr>
            <p:ph type="pic" idx="1"/>
          </p:nvPr>
        </p:nvSpPr>
        <p:spPr>
          <a:xfrm>
            <a:off x="8856865" y="731522"/>
            <a:ext cx="4400028" cy="621791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GB"/>
              <a:t>Click icon to add picture</a:t>
            </a:r>
            <a:endParaRPr lang="en-US" dirty="0"/>
          </a:p>
        </p:txBody>
      </p:sp>
      <p:sp>
        <p:nvSpPr>
          <p:cNvPr id="4" name="Text Placeholder 3"/>
          <p:cNvSpPr>
            <a:spLocks noGrp="1"/>
          </p:cNvSpPr>
          <p:nvPr>
            <p:ph type="body" sz="half" idx="2"/>
          </p:nvPr>
        </p:nvSpPr>
        <p:spPr>
          <a:xfrm>
            <a:off x="1369693" y="2699383"/>
            <a:ext cx="7121413" cy="4250057"/>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85237651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7">
            <a:alphaModFix amt="30000"/>
            <a:extLst>
              <a:ext uri="{28A0092B-C50C-407E-A947-70E740481C1C}">
                <a14:useLocalDpi xmlns:a14="http://schemas.microsoft.com/office/drawing/2010/main" val="0"/>
              </a:ext>
            </a:extLst>
          </a:blip>
          <a:srcRect/>
          <a:stretch>
            <a:fillRect/>
          </a:stretch>
        </p:blipFill>
        <p:spPr bwMode="auto">
          <a:xfrm>
            <a:off x="0" y="-1"/>
            <a:ext cx="14630404" cy="82296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7146" y="1"/>
            <a:ext cx="14464666" cy="82296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369695" y="742222"/>
            <a:ext cx="11887198" cy="1774284"/>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369695" y="2699384"/>
            <a:ext cx="11887199" cy="4250057"/>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948305" y="7059932"/>
            <a:ext cx="3291840" cy="438150"/>
          </a:xfrm>
          <a:prstGeom prst="rect">
            <a:avLst/>
          </a:prstGeom>
        </p:spPr>
        <p:txBody>
          <a:bodyPr vert="horz" lIns="91440" tIns="45720" rIns="91440" bIns="45720" rtlCol="0" anchor="ctr"/>
          <a:lstStyle>
            <a:lvl1pPr algn="r">
              <a:defRPr sz="1260">
                <a:solidFill>
                  <a:schemeClr val="tx1">
                    <a:tint val="75000"/>
                  </a:schemeClr>
                </a:solidFill>
              </a:defRPr>
            </a:lvl1pPr>
          </a:lstStyle>
          <a:p>
            <a:fld id="{48A87A34-81AB-432B-8DAE-1953F412C126}" type="datetimeFigureOut">
              <a:rPr lang="en-US" dirty="0"/>
              <a:pPr/>
              <a:t>9/29/2025</a:t>
            </a:fld>
            <a:endParaRPr lang="en-US" dirty="0"/>
          </a:p>
        </p:txBody>
      </p:sp>
      <p:sp>
        <p:nvSpPr>
          <p:cNvPr id="5" name="Footer Placeholder 4"/>
          <p:cNvSpPr>
            <a:spLocks noGrp="1"/>
          </p:cNvSpPr>
          <p:nvPr>
            <p:ph type="ftr" sz="quarter" idx="3"/>
          </p:nvPr>
        </p:nvSpPr>
        <p:spPr>
          <a:xfrm>
            <a:off x="1369694" y="7059931"/>
            <a:ext cx="7487171" cy="438150"/>
          </a:xfrm>
          <a:prstGeom prst="rect">
            <a:avLst/>
          </a:prstGeom>
        </p:spPr>
        <p:txBody>
          <a:bodyPr vert="horz" lIns="91440" tIns="45720" rIns="91440" bIns="45720" rtlCol="0" anchor="ctr"/>
          <a:lstStyle>
            <a:lvl1pPr algn="l">
              <a:defRPr sz="126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2331586" y="7059929"/>
            <a:ext cx="925307" cy="438150"/>
          </a:xfrm>
          <a:prstGeom prst="rect">
            <a:avLst/>
          </a:prstGeom>
        </p:spPr>
        <p:txBody>
          <a:bodyPr vert="horz" lIns="91440" tIns="45720" rIns="91440" bIns="45720" rtlCol="0" anchor="ctr"/>
          <a:lstStyle>
            <a:lvl1pPr algn="r">
              <a:defRPr sz="1260">
                <a:solidFill>
                  <a:schemeClr val="tx1">
                    <a:tint val="75000"/>
                  </a:schemeClr>
                </a:solidFill>
              </a:defRPr>
            </a:lvl1pPr>
          </a:lstStyle>
          <a:p>
            <a:fld id="{6D22F896-40B5-4ADD-8801-0D06FADFA095}" type="slidenum">
              <a:rPr lang="en-US" dirty="0"/>
              <a:pPr/>
              <a:t>‹#›</a:t>
            </a:fld>
            <a:endParaRPr lang="en-US" dirty="0"/>
          </a:p>
        </p:txBody>
      </p:sp>
    </p:spTree>
    <p:extLst>
      <p:ext uri="{BB962C8B-B14F-4D97-AF65-F5344CB8AC3E}">
        <p14:creationId xmlns:p14="http://schemas.microsoft.com/office/powerpoint/2010/main" val="4016612424"/>
      </p:ext>
    </p:extLst>
  </p:cSld>
  <p:clrMap bg1="dk1" tx1="lt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Lst>
  <p:hf sldNum="0" hdr="0" ftr="0" dt="0"/>
  <p:txStyles>
    <p:titleStyle>
      <a:lvl1pPr algn="l" defTabSz="1097280" rtl="0" eaLnBrk="1" latinLnBrk="0" hangingPunct="1">
        <a:lnSpc>
          <a:spcPct val="90000"/>
        </a:lnSpc>
        <a:spcBef>
          <a:spcPct val="0"/>
        </a:spcBef>
        <a:buNone/>
        <a:defRPr sz="4320" kern="1200" cap="all" baseline="0">
          <a:solidFill>
            <a:schemeClr val="tx1"/>
          </a:solidFill>
          <a:latin typeface="+mj-lt"/>
          <a:ea typeface="+mj-ea"/>
          <a:cs typeface="+mj-cs"/>
        </a:defRPr>
      </a:lvl1pPr>
    </p:titleStyle>
    <p:bodyStyle>
      <a:lvl1pPr marL="274320" indent="-274320" algn="l" defTabSz="1097280" rtl="0" eaLnBrk="1" latinLnBrk="0" hangingPunct="1">
        <a:lnSpc>
          <a:spcPct val="120000"/>
        </a:lnSpc>
        <a:spcBef>
          <a:spcPts val="1200"/>
        </a:spcBef>
        <a:buSzPct val="125000"/>
        <a:buFont typeface="Arial" panose="020B0604020202020204" pitchFamily="34" charset="0"/>
        <a:buChar char="•"/>
        <a:defRPr sz="2880" kern="1200">
          <a:solidFill>
            <a:schemeClr val="tx1"/>
          </a:solidFill>
          <a:latin typeface="+mn-lt"/>
          <a:ea typeface="+mn-ea"/>
          <a:cs typeface="+mn-cs"/>
        </a:defRPr>
      </a:lvl1pPr>
      <a:lvl2pPr marL="822960" indent="-274320" algn="l" defTabSz="1097280" rtl="0" eaLnBrk="1" latinLnBrk="0" hangingPunct="1">
        <a:lnSpc>
          <a:spcPct val="120000"/>
        </a:lnSpc>
        <a:spcBef>
          <a:spcPts val="600"/>
        </a:spcBef>
        <a:buSzPct val="125000"/>
        <a:buFont typeface="Arial" panose="020B0604020202020204" pitchFamily="34" charset="0"/>
        <a:buChar char="•"/>
        <a:defRPr sz="2400" kern="1200">
          <a:solidFill>
            <a:schemeClr val="tx1"/>
          </a:solidFill>
          <a:latin typeface="+mn-lt"/>
          <a:ea typeface="+mn-ea"/>
          <a:cs typeface="+mn-cs"/>
        </a:defRPr>
      </a:lvl2pPr>
      <a:lvl3pPr marL="1371600" indent="-274320" algn="l" defTabSz="1097280" rtl="0" eaLnBrk="1" latinLnBrk="0" hangingPunct="1">
        <a:lnSpc>
          <a:spcPct val="120000"/>
        </a:lnSpc>
        <a:spcBef>
          <a:spcPts val="600"/>
        </a:spcBef>
        <a:buSzPct val="125000"/>
        <a:buFont typeface="Arial" panose="020B0604020202020204" pitchFamily="34" charset="0"/>
        <a:buChar char="•"/>
        <a:defRPr sz="2160" kern="1200">
          <a:solidFill>
            <a:schemeClr val="tx1"/>
          </a:solidFill>
          <a:latin typeface="+mn-lt"/>
          <a:ea typeface="+mn-ea"/>
          <a:cs typeface="+mn-cs"/>
        </a:defRPr>
      </a:lvl3pPr>
      <a:lvl4pPr marL="1920240" indent="-274320" algn="l" defTabSz="1097280" rtl="0" eaLnBrk="1" latinLnBrk="0" hangingPunct="1">
        <a:lnSpc>
          <a:spcPct val="120000"/>
        </a:lnSpc>
        <a:spcBef>
          <a:spcPts val="600"/>
        </a:spcBef>
        <a:buSzPct val="125000"/>
        <a:buFont typeface="Arial" panose="020B0604020202020204" pitchFamily="34" charset="0"/>
        <a:buChar char="•"/>
        <a:defRPr sz="1920" kern="1200">
          <a:solidFill>
            <a:schemeClr val="tx1"/>
          </a:solidFill>
          <a:latin typeface="+mn-lt"/>
          <a:ea typeface="+mn-ea"/>
          <a:cs typeface="+mn-cs"/>
        </a:defRPr>
      </a:lvl4pPr>
      <a:lvl5pPr marL="2468880" indent="-274320" algn="l" defTabSz="1097280" rtl="0" eaLnBrk="1" latinLnBrk="0" hangingPunct="1">
        <a:lnSpc>
          <a:spcPct val="120000"/>
        </a:lnSpc>
        <a:spcBef>
          <a:spcPts val="600"/>
        </a:spcBef>
        <a:buSzPct val="125000"/>
        <a:buFont typeface="Arial" panose="020B0604020202020204" pitchFamily="34" charset="0"/>
        <a:buChar char="•"/>
        <a:defRPr sz="1920" kern="1200">
          <a:solidFill>
            <a:schemeClr val="tx1"/>
          </a:solidFill>
          <a:latin typeface="+mn-lt"/>
          <a:ea typeface="+mn-ea"/>
          <a:cs typeface="+mn-cs"/>
        </a:defRPr>
      </a:lvl5pPr>
      <a:lvl6pPr marL="3017520" indent="-274320" algn="l" defTabSz="1097280" rtl="0" eaLnBrk="1" latinLnBrk="0" hangingPunct="1">
        <a:lnSpc>
          <a:spcPct val="120000"/>
        </a:lnSpc>
        <a:spcBef>
          <a:spcPts val="600"/>
        </a:spcBef>
        <a:buSzPct val="125000"/>
        <a:buFont typeface="Arial" panose="020B0604020202020204" pitchFamily="34" charset="0"/>
        <a:buChar char="•"/>
        <a:defRPr sz="1680" kern="1200">
          <a:solidFill>
            <a:schemeClr val="tx1"/>
          </a:solidFill>
          <a:latin typeface="+mn-lt"/>
          <a:ea typeface="+mn-ea"/>
          <a:cs typeface="+mn-cs"/>
        </a:defRPr>
      </a:lvl6pPr>
      <a:lvl7pPr marL="3566160" indent="-274320" algn="l" defTabSz="1097280" rtl="0" eaLnBrk="1" latinLnBrk="0" hangingPunct="1">
        <a:lnSpc>
          <a:spcPct val="120000"/>
        </a:lnSpc>
        <a:spcBef>
          <a:spcPts val="600"/>
        </a:spcBef>
        <a:buSzPct val="125000"/>
        <a:buFont typeface="Arial" panose="020B0604020202020204" pitchFamily="34" charset="0"/>
        <a:buChar char="•"/>
        <a:defRPr sz="1680" kern="1200">
          <a:solidFill>
            <a:schemeClr val="tx1"/>
          </a:solidFill>
          <a:latin typeface="+mn-lt"/>
          <a:ea typeface="+mn-ea"/>
          <a:cs typeface="+mn-cs"/>
        </a:defRPr>
      </a:lvl7pPr>
      <a:lvl8pPr marL="4114800" indent="-274320" algn="l" defTabSz="1097280" rtl="0" eaLnBrk="1" latinLnBrk="0" hangingPunct="1">
        <a:lnSpc>
          <a:spcPct val="120000"/>
        </a:lnSpc>
        <a:spcBef>
          <a:spcPts val="600"/>
        </a:spcBef>
        <a:buSzPct val="125000"/>
        <a:buFont typeface="Arial" panose="020B0604020202020204" pitchFamily="34" charset="0"/>
        <a:buChar char="•"/>
        <a:defRPr sz="1680" kern="1200">
          <a:solidFill>
            <a:schemeClr val="tx1"/>
          </a:solidFill>
          <a:latin typeface="+mn-lt"/>
          <a:ea typeface="+mn-ea"/>
          <a:cs typeface="+mn-cs"/>
        </a:defRPr>
      </a:lvl8pPr>
      <a:lvl9pPr marL="4663440" indent="-274320" algn="l" defTabSz="1097280" rtl="0" eaLnBrk="1" latinLnBrk="0" hangingPunct="1">
        <a:lnSpc>
          <a:spcPct val="120000"/>
        </a:lnSpc>
        <a:spcBef>
          <a:spcPts val="600"/>
        </a:spcBef>
        <a:buSzPct val="125000"/>
        <a:buFont typeface="Arial" panose="020B0604020202020204" pitchFamily="34" charset="0"/>
        <a:buChar char="•"/>
        <a:defRPr sz="168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4.jpeg"/></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9.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1.xml"/><Relationship Id="rId5" Type="http://schemas.openxmlformats.org/officeDocument/2006/relationships/image" Target="../media/image11.jpe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2.xml"/><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4.xml"/><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793790" y="2289146"/>
            <a:ext cx="5954197" cy="744260"/>
          </a:xfrm>
          <a:prstGeom prst="rect">
            <a:avLst/>
          </a:prstGeom>
          <a:noFill/>
          <a:ln/>
        </p:spPr>
        <p:txBody>
          <a:bodyPr wrap="none" lIns="0" tIns="0" rIns="0" bIns="0" rtlCol="0" anchor="t"/>
          <a:lstStyle/>
          <a:p>
            <a:pPr marL="0" indent="0">
              <a:lnSpc>
                <a:spcPts val="5850"/>
              </a:lnSpc>
              <a:buNone/>
            </a:pPr>
            <a:r>
              <a:rPr lang="en-US" sz="4650" b="1" u="sng" dirty="0">
                <a:solidFill>
                  <a:srgbClr val="000000"/>
                </a:solidFill>
                <a:latin typeface="Petrona Bold" pitchFamily="34" charset="0"/>
                <a:ea typeface="Petrona Bold" pitchFamily="34" charset="-122"/>
                <a:cs typeface="Petrona Bold" pitchFamily="34" charset="-120"/>
              </a:rPr>
              <a:t>Power BI Dashboard:</a:t>
            </a:r>
            <a:endParaRPr lang="en-US" sz="4650" dirty="0"/>
          </a:p>
        </p:txBody>
      </p:sp>
      <p:sp>
        <p:nvSpPr>
          <p:cNvPr id="4" name="Text 1"/>
          <p:cNvSpPr/>
          <p:nvPr/>
        </p:nvSpPr>
        <p:spPr>
          <a:xfrm>
            <a:off x="681930" y="3341166"/>
            <a:ext cx="6177915" cy="595432"/>
          </a:xfrm>
          <a:prstGeom prst="rect">
            <a:avLst/>
          </a:prstGeom>
          <a:noFill/>
          <a:ln/>
        </p:spPr>
        <p:txBody>
          <a:bodyPr wrap="none" lIns="0" tIns="0" rIns="0" bIns="0" rtlCol="0" anchor="t"/>
          <a:lstStyle/>
          <a:p>
            <a:pPr marL="0" indent="0">
              <a:lnSpc>
                <a:spcPts val="4650"/>
              </a:lnSpc>
              <a:buNone/>
            </a:pPr>
            <a:r>
              <a:rPr lang="en-US" sz="3750" b="1" dirty="0">
                <a:solidFill>
                  <a:srgbClr val="000000"/>
                </a:solidFill>
                <a:latin typeface="Petrona Bold" pitchFamily="34" charset="0"/>
                <a:ea typeface="Petrona Bold" pitchFamily="34" charset="-122"/>
                <a:cs typeface="Petrona Bold" pitchFamily="34" charset="-120"/>
              </a:rPr>
              <a:t>Understanding Sales Trends</a:t>
            </a:r>
            <a:endParaRPr lang="en-US" sz="3750" dirty="0"/>
          </a:p>
        </p:txBody>
      </p:sp>
      <p:sp>
        <p:nvSpPr>
          <p:cNvPr id="5" name="Text 2"/>
          <p:cNvSpPr/>
          <p:nvPr/>
        </p:nvSpPr>
        <p:spPr>
          <a:xfrm>
            <a:off x="431114" y="4293003"/>
            <a:ext cx="7556421" cy="1088708"/>
          </a:xfrm>
          <a:prstGeom prst="rect">
            <a:avLst/>
          </a:prstGeom>
          <a:noFill/>
          <a:ln/>
        </p:spPr>
        <p:txBody>
          <a:bodyPr wrap="square" lIns="0" tIns="0" rIns="0" bIns="0" rtlCol="0" anchor="t"/>
          <a:lstStyle/>
          <a:p>
            <a:pPr marL="0" indent="0">
              <a:lnSpc>
                <a:spcPts val="2850"/>
              </a:lnSpc>
              <a:buNone/>
            </a:pPr>
            <a:r>
              <a:rPr lang="en-US" sz="1750" b="1" dirty="0">
                <a:solidFill>
                  <a:srgbClr val="272525"/>
                </a:solidFill>
                <a:latin typeface="Inter" pitchFamily="34" charset="0"/>
                <a:ea typeface="Inter" pitchFamily="34" charset="-122"/>
                <a:cs typeface="Inter" pitchFamily="34" charset="-120"/>
              </a:rPr>
              <a:t>OBJECTIVE</a:t>
            </a:r>
            <a:r>
              <a:rPr lang="en-US" sz="1750" dirty="0">
                <a:solidFill>
                  <a:srgbClr val="272525"/>
                </a:solidFill>
                <a:latin typeface="Inter" pitchFamily="34" charset="0"/>
                <a:ea typeface="Inter" pitchFamily="34" charset="-122"/>
                <a:cs typeface="Inter" pitchFamily="34" charset="-120"/>
              </a:rPr>
              <a:t>: Diving into key business insights, analyzing trends, and uncovering opportunities with a powerful interactive Power BI dashboard.</a:t>
            </a:r>
            <a:endParaRPr lang="en-US" sz="1750" dirty="0"/>
          </a:p>
        </p:txBody>
      </p:sp>
      <p:pic>
        <p:nvPicPr>
          <p:cNvPr id="1032" name="Picture 8" descr="Power BI Desktop Tutorial for Beginners | how to create power BI dashboard  from excel">
            <a:extLst>
              <a:ext uri="{FF2B5EF4-FFF2-40B4-BE49-F238E27FC236}">
                <a16:creationId xmlns:a16="http://schemas.microsoft.com/office/drawing/2014/main" id="{5ABC525C-7315-6C20-3388-EE18B14AEB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87535" y="-22224"/>
            <a:ext cx="6642866" cy="4017213"/>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What is Sales: Importance, Types and Its Role in Business">
            <a:extLst>
              <a:ext uri="{FF2B5EF4-FFF2-40B4-BE49-F238E27FC236}">
                <a16:creationId xmlns:a16="http://schemas.microsoft.com/office/drawing/2014/main" id="{F3712563-7585-FF96-A782-EF4DD42B9EA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15290" y="3994989"/>
            <a:ext cx="6613058" cy="422342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396836" y="679977"/>
            <a:ext cx="5457469" cy="1120812"/>
          </a:xfrm>
          <a:prstGeom prst="rect">
            <a:avLst/>
          </a:prstGeom>
          <a:noFill/>
          <a:ln/>
        </p:spPr>
        <p:txBody>
          <a:bodyPr wrap="none" lIns="0" tIns="0" rIns="0" bIns="0" rtlCol="0" anchor="t"/>
          <a:lstStyle/>
          <a:p>
            <a:pPr>
              <a:lnSpc>
                <a:spcPts val="5850"/>
              </a:lnSpc>
            </a:pPr>
            <a:r>
              <a:rPr lang="en-IN" sz="2800" b="1" u="sng" dirty="0">
                <a:solidFill>
                  <a:schemeClr val="bg1"/>
                </a:solidFill>
              </a:rPr>
              <a:t>Sales and Profit Trends (2017–2019)</a:t>
            </a:r>
            <a:endParaRPr lang="en-US" sz="2800" b="1" u="sng" dirty="0">
              <a:solidFill>
                <a:schemeClr val="bg1"/>
              </a:solidFill>
            </a:endParaRPr>
          </a:p>
        </p:txBody>
      </p:sp>
      <p:graphicFrame>
        <p:nvGraphicFramePr>
          <p:cNvPr id="7" name="Table 6">
            <a:extLst>
              <a:ext uri="{FF2B5EF4-FFF2-40B4-BE49-F238E27FC236}">
                <a16:creationId xmlns:a16="http://schemas.microsoft.com/office/drawing/2014/main" id="{8C6A31C6-5BBE-68F7-CE71-4F8D6C017D2C}"/>
              </a:ext>
            </a:extLst>
          </p:cNvPr>
          <p:cNvGraphicFramePr>
            <a:graphicFrameLocks noGrp="1"/>
          </p:cNvGraphicFramePr>
          <p:nvPr>
            <p:extLst>
              <p:ext uri="{D42A27DB-BD31-4B8C-83A1-F6EECF244321}">
                <p14:modId xmlns:p14="http://schemas.microsoft.com/office/powerpoint/2010/main" val="1472564920"/>
              </p:ext>
            </p:extLst>
          </p:nvPr>
        </p:nvGraphicFramePr>
        <p:xfrm>
          <a:off x="396836" y="2430123"/>
          <a:ext cx="5607488" cy="2425542"/>
        </p:xfrm>
        <a:graphic>
          <a:graphicData uri="http://schemas.openxmlformats.org/drawingml/2006/table">
            <a:tbl>
              <a:tblPr>
                <a:tableStyleId>{327F97BB-C833-4FB7-BDE5-3F7075034690}</a:tableStyleId>
              </a:tblPr>
              <a:tblGrid>
                <a:gridCol w="1401872">
                  <a:extLst>
                    <a:ext uri="{9D8B030D-6E8A-4147-A177-3AD203B41FA5}">
                      <a16:colId xmlns:a16="http://schemas.microsoft.com/office/drawing/2014/main" val="3033701953"/>
                    </a:ext>
                  </a:extLst>
                </a:gridCol>
                <a:gridCol w="1401872">
                  <a:extLst>
                    <a:ext uri="{9D8B030D-6E8A-4147-A177-3AD203B41FA5}">
                      <a16:colId xmlns:a16="http://schemas.microsoft.com/office/drawing/2014/main" val="1025257031"/>
                    </a:ext>
                  </a:extLst>
                </a:gridCol>
                <a:gridCol w="1401872">
                  <a:extLst>
                    <a:ext uri="{9D8B030D-6E8A-4147-A177-3AD203B41FA5}">
                      <a16:colId xmlns:a16="http://schemas.microsoft.com/office/drawing/2014/main" val="2933212475"/>
                    </a:ext>
                  </a:extLst>
                </a:gridCol>
                <a:gridCol w="1401872">
                  <a:extLst>
                    <a:ext uri="{9D8B030D-6E8A-4147-A177-3AD203B41FA5}">
                      <a16:colId xmlns:a16="http://schemas.microsoft.com/office/drawing/2014/main" val="3916210402"/>
                    </a:ext>
                  </a:extLst>
                </a:gridCol>
              </a:tblGrid>
              <a:tr h="527899">
                <a:tc>
                  <a:txBody>
                    <a:bodyPr/>
                    <a:lstStyle/>
                    <a:p>
                      <a:pPr marL="0" indent="0">
                        <a:buFont typeface="Arial" panose="020B0604020202020204" pitchFamily="34" charset="0"/>
                        <a:buNone/>
                      </a:pPr>
                      <a:r>
                        <a:rPr lang="en-IN" b="1">
                          <a:ln>
                            <a:solidFill>
                              <a:schemeClr val="bg1"/>
                            </a:solidFill>
                          </a:ln>
                          <a:solidFill>
                            <a:schemeClr val="bg1"/>
                          </a:solidFill>
                        </a:rPr>
                        <a:t>Year</a:t>
                      </a:r>
                      <a:endParaRPr lang="en-IN">
                        <a:ln>
                          <a:solidFill>
                            <a:schemeClr val="bg1"/>
                          </a:solidFill>
                        </a:ln>
                        <a:solidFill>
                          <a:schemeClr val="bg1"/>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indent="0">
                        <a:buFont typeface="Arial" panose="020B0604020202020204" pitchFamily="34" charset="0"/>
                        <a:buNone/>
                      </a:pPr>
                      <a:r>
                        <a:rPr lang="en-IN" b="1" dirty="0">
                          <a:ln>
                            <a:solidFill>
                              <a:schemeClr val="bg1"/>
                            </a:solidFill>
                          </a:ln>
                          <a:solidFill>
                            <a:schemeClr val="bg1"/>
                          </a:solidFill>
                        </a:rPr>
                        <a:t>Sales ($M)</a:t>
                      </a:r>
                      <a:endParaRPr lang="en-IN" dirty="0">
                        <a:ln>
                          <a:solidFill>
                            <a:schemeClr val="bg1"/>
                          </a:solidFill>
                        </a:ln>
                        <a:solidFill>
                          <a:schemeClr val="bg1"/>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indent="0">
                        <a:buFont typeface="Arial" panose="020B0604020202020204" pitchFamily="34" charset="0"/>
                        <a:buNone/>
                      </a:pPr>
                      <a:r>
                        <a:rPr lang="en-IN" b="1" dirty="0">
                          <a:ln>
                            <a:solidFill>
                              <a:schemeClr val="bg1"/>
                            </a:solidFill>
                          </a:ln>
                          <a:solidFill>
                            <a:schemeClr val="bg1"/>
                          </a:solidFill>
                        </a:rPr>
                        <a:t>Profit ($M)</a:t>
                      </a:r>
                      <a:endParaRPr lang="en-IN" dirty="0">
                        <a:ln>
                          <a:solidFill>
                            <a:schemeClr val="bg1"/>
                          </a:solidFill>
                        </a:ln>
                        <a:solidFill>
                          <a:schemeClr val="bg1"/>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indent="0">
                        <a:buFont typeface="Arial" panose="020B0604020202020204" pitchFamily="34" charset="0"/>
                        <a:buNone/>
                      </a:pPr>
                      <a:r>
                        <a:rPr lang="en-IN" b="1" dirty="0">
                          <a:ln>
                            <a:solidFill>
                              <a:schemeClr val="bg1"/>
                            </a:solidFill>
                          </a:ln>
                          <a:solidFill>
                            <a:schemeClr val="bg1"/>
                          </a:solidFill>
                        </a:rPr>
                        <a:t>Profit Margin (%)</a:t>
                      </a:r>
                      <a:endParaRPr lang="en-IN" dirty="0">
                        <a:ln>
                          <a:solidFill>
                            <a:schemeClr val="bg1"/>
                          </a:solidFill>
                        </a:ln>
                        <a:solidFill>
                          <a:schemeClr val="bg1"/>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686501583"/>
                  </a:ext>
                </a:extLst>
              </a:tr>
              <a:tr h="448850">
                <a:tc>
                  <a:txBody>
                    <a:bodyPr/>
                    <a:lstStyle/>
                    <a:p>
                      <a:pPr marL="0" indent="0">
                        <a:buFont typeface="Arial" panose="020B0604020202020204" pitchFamily="34" charset="0"/>
                        <a:buNone/>
                      </a:pPr>
                      <a:r>
                        <a:rPr lang="en-IN">
                          <a:ln>
                            <a:solidFill>
                              <a:schemeClr val="bg1"/>
                            </a:solidFill>
                          </a:ln>
                          <a:solidFill>
                            <a:schemeClr val="bg1"/>
                          </a:solidFill>
                        </a:rPr>
                        <a:t>2017</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indent="0">
                        <a:buFont typeface="Arial" panose="020B0604020202020204" pitchFamily="34" charset="0"/>
                        <a:buNone/>
                      </a:pPr>
                      <a:r>
                        <a:rPr lang="en-IN">
                          <a:ln>
                            <a:solidFill>
                              <a:schemeClr val="bg1"/>
                            </a:solidFill>
                          </a:ln>
                          <a:solidFill>
                            <a:schemeClr val="bg1"/>
                          </a:solidFill>
                        </a:rPr>
                        <a:t>52.58</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indent="0">
                        <a:buFont typeface="Arial" panose="020B0604020202020204" pitchFamily="34" charset="0"/>
                        <a:buNone/>
                      </a:pPr>
                      <a:r>
                        <a:rPr lang="en-IN">
                          <a:ln>
                            <a:solidFill>
                              <a:schemeClr val="bg1"/>
                            </a:solidFill>
                          </a:ln>
                          <a:solidFill>
                            <a:schemeClr val="bg1"/>
                          </a:solidFill>
                        </a:rPr>
                        <a:t>19.68</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indent="0">
                        <a:buFont typeface="Arial" panose="020B0604020202020204" pitchFamily="34" charset="0"/>
                        <a:buNone/>
                      </a:pPr>
                      <a:r>
                        <a:rPr lang="en-IN" dirty="0">
                          <a:ln>
                            <a:solidFill>
                              <a:schemeClr val="bg1"/>
                            </a:solidFill>
                          </a:ln>
                          <a:solidFill>
                            <a:schemeClr val="bg1"/>
                          </a:solidFill>
                        </a:rPr>
                        <a:t>37.42</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709314586"/>
                  </a:ext>
                </a:extLst>
              </a:tr>
              <a:tr h="448850">
                <a:tc>
                  <a:txBody>
                    <a:bodyPr/>
                    <a:lstStyle/>
                    <a:p>
                      <a:pPr marL="0" indent="0">
                        <a:buFont typeface="Arial" panose="020B0604020202020204" pitchFamily="34" charset="0"/>
                        <a:buNone/>
                      </a:pPr>
                      <a:r>
                        <a:rPr lang="en-IN">
                          <a:ln>
                            <a:solidFill>
                              <a:schemeClr val="bg1"/>
                            </a:solidFill>
                          </a:ln>
                          <a:solidFill>
                            <a:schemeClr val="bg1"/>
                          </a:solidFill>
                        </a:rPr>
                        <a:t>2018</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indent="0">
                        <a:buFont typeface="Arial" panose="020B0604020202020204" pitchFamily="34" charset="0"/>
                        <a:buNone/>
                      </a:pPr>
                      <a:r>
                        <a:rPr lang="en-IN">
                          <a:ln>
                            <a:solidFill>
                              <a:schemeClr val="bg1"/>
                            </a:solidFill>
                          </a:ln>
                          <a:solidFill>
                            <a:schemeClr val="bg1"/>
                          </a:solidFill>
                        </a:rPr>
                        <a:t>53.46</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indent="0">
                        <a:buFont typeface="Arial" panose="020B0604020202020204" pitchFamily="34" charset="0"/>
                        <a:buNone/>
                      </a:pPr>
                      <a:r>
                        <a:rPr lang="en-IN" dirty="0">
                          <a:ln>
                            <a:solidFill>
                              <a:schemeClr val="bg1"/>
                            </a:solidFill>
                          </a:ln>
                          <a:solidFill>
                            <a:schemeClr val="bg1"/>
                          </a:solidFill>
                        </a:rPr>
                        <a:t>19.79</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indent="0">
                        <a:buFont typeface="Arial" panose="020B0604020202020204" pitchFamily="34" charset="0"/>
                        <a:buNone/>
                      </a:pPr>
                      <a:r>
                        <a:rPr lang="en-IN" dirty="0">
                          <a:ln>
                            <a:solidFill>
                              <a:schemeClr val="bg1"/>
                            </a:solidFill>
                          </a:ln>
                          <a:solidFill>
                            <a:schemeClr val="bg1"/>
                          </a:solidFill>
                        </a:rPr>
                        <a:t>37.01</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174852081"/>
                  </a:ext>
                </a:extLst>
              </a:tr>
              <a:tr h="448850">
                <a:tc>
                  <a:txBody>
                    <a:bodyPr/>
                    <a:lstStyle/>
                    <a:p>
                      <a:pPr marL="0" indent="0">
                        <a:buFont typeface="Arial" panose="020B0604020202020204" pitchFamily="34" charset="0"/>
                        <a:buNone/>
                      </a:pPr>
                      <a:r>
                        <a:rPr lang="en-IN">
                          <a:ln>
                            <a:solidFill>
                              <a:schemeClr val="bg1"/>
                            </a:solidFill>
                          </a:ln>
                          <a:solidFill>
                            <a:schemeClr val="bg1"/>
                          </a:solidFill>
                        </a:rPr>
                        <a:t>2019</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indent="0">
                        <a:buFont typeface="Arial" panose="020B0604020202020204" pitchFamily="34" charset="0"/>
                        <a:buNone/>
                      </a:pPr>
                      <a:r>
                        <a:rPr lang="en-IN">
                          <a:ln>
                            <a:solidFill>
                              <a:schemeClr val="bg1"/>
                            </a:solidFill>
                          </a:ln>
                          <a:solidFill>
                            <a:schemeClr val="bg1"/>
                          </a:solidFill>
                        </a:rPr>
                        <a:t>48.53</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indent="0">
                        <a:buFont typeface="Arial" panose="020B0604020202020204" pitchFamily="34" charset="0"/>
                        <a:buNone/>
                      </a:pPr>
                      <a:r>
                        <a:rPr lang="en-IN" dirty="0">
                          <a:ln>
                            <a:solidFill>
                              <a:schemeClr val="bg1"/>
                            </a:solidFill>
                          </a:ln>
                          <a:solidFill>
                            <a:schemeClr val="bg1"/>
                          </a:solidFill>
                        </a:rPr>
                        <a:t>18.32</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indent="0">
                        <a:buFont typeface="Arial" panose="020B0604020202020204" pitchFamily="34" charset="0"/>
                        <a:buNone/>
                      </a:pPr>
                      <a:r>
                        <a:rPr lang="en-IN" dirty="0">
                          <a:ln>
                            <a:solidFill>
                              <a:schemeClr val="bg1"/>
                            </a:solidFill>
                          </a:ln>
                          <a:solidFill>
                            <a:schemeClr val="bg1"/>
                          </a:solidFill>
                        </a:rPr>
                        <a:t>37.76</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324250632"/>
                  </a:ext>
                </a:extLst>
              </a:tr>
            </a:tbl>
          </a:graphicData>
        </a:graphic>
      </p:graphicFrame>
      <p:sp>
        <p:nvSpPr>
          <p:cNvPr id="9" name="TextBox 8">
            <a:extLst>
              <a:ext uri="{FF2B5EF4-FFF2-40B4-BE49-F238E27FC236}">
                <a16:creationId xmlns:a16="http://schemas.microsoft.com/office/drawing/2014/main" id="{46CB4019-0010-BB24-AB87-EB1841744E0D}"/>
              </a:ext>
            </a:extLst>
          </p:cNvPr>
          <p:cNvSpPr txBox="1"/>
          <p:nvPr/>
        </p:nvSpPr>
        <p:spPr>
          <a:xfrm>
            <a:off x="396836" y="4978491"/>
            <a:ext cx="5457469" cy="1200329"/>
          </a:xfrm>
          <a:prstGeom prst="rect">
            <a:avLst/>
          </a:prstGeom>
          <a:noFill/>
        </p:spPr>
        <p:txBody>
          <a:bodyPr wrap="square" rtlCol="0">
            <a:spAutoFit/>
          </a:bodyPr>
          <a:lstStyle/>
          <a:p>
            <a:r>
              <a:rPr lang="en-IN" sz="2400" dirty="0">
                <a:solidFill>
                  <a:schemeClr val="bg1"/>
                </a:solidFill>
              </a:rPr>
              <a:t>While profit margins stayed steady, 2019 saw a downturn in both sales and profits compared to previous years.</a:t>
            </a:r>
            <a:endParaRPr lang="en-US" sz="2400" dirty="0">
              <a:solidFill>
                <a:schemeClr val="bg1"/>
              </a:solidFill>
            </a:endParaRPr>
          </a:p>
        </p:txBody>
      </p:sp>
      <p:pic>
        <p:nvPicPr>
          <p:cNvPr id="2057" name="Picture 9" descr="Sales &amp; Profit | F6S">
            <a:extLst>
              <a:ext uri="{FF2B5EF4-FFF2-40B4-BE49-F238E27FC236}">
                <a16:creationId xmlns:a16="http://schemas.microsoft.com/office/drawing/2014/main" id="{FFCEA457-D1B0-501A-19D1-4DDA28A0153B}"/>
              </a:ext>
            </a:extLst>
          </p:cNvPr>
          <p:cNvPicPr>
            <a:picLocks noChangeAspect="1" noChangeArrowheads="1"/>
          </p:cNvPicPr>
          <p:nvPr/>
        </p:nvPicPr>
        <p:blipFill>
          <a:blip r:embed="rId3">
            <a:alphaModFix amt="20000"/>
            <a:extLst>
              <a:ext uri="{28A0092B-C50C-407E-A947-70E740481C1C}">
                <a14:useLocalDpi xmlns:a14="http://schemas.microsoft.com/office/drawing/2010/main" val="0"/>
              </a:ext>
            </a:extLst>
          </a:blip>
          <a:srcRect/>
          <a:stretch>
            <a:fillRect/>
          </a:stretch>
        </p:blipFill>
        <p:spPr bwMode="auto">
          <a:xfrm>
            <a:off x="2743206" y="5484999"/>
            <a:ext cx="3843338" cy="2882504"/>
          </a:xfrm>
          <a:prstGeom prst="rect">
            <a:avLst/>
          </a:prstGeom>
          <a:noFill/>
          <a:extLst>
            <a:ext uri="{909E8E84-426E-40DD-AFC4-6F175D3DCCD1}">
              <a14:hiddenFill xmlns:a14="http://schemas.microsoft.com/office/drawing/2010/main">
                <a:solidFill>
                  <a:srgbClr val="FFFFFF"/>
                </a:solidFill>
              </a14:hiddenFill>
            </a:ext>
          </a:extLst>
        </p:spPr>
      </p:pic>
      <p:grpSp>
        <p:nvGrpSpPr>
          <p:cNvPr id="19" name="Group 18">
            <a:extLst>
              <a:ext uri="{FF2B5EF4-FFF2-40B4-BE49-F238E27FC236}">
                <a16:creationId xmlns:a16="http://schemas.microsoft.com/office/drawing/2014/main" id="{9A7613BD-0BAF-2A4F-1CD2-9B1763B36B8D}"/>
              </a:ext>
            </a:extLst>
          </p:cNvPr>
          <p:cNvGrpSpPr/>
          <p:nvPr/>
        </p:nvGrpSpPr>
        <p:grpSpPr>
          <a:xfrm>
            <a:off x="6415088" y="1328738"/>
            <a:ext cx="7942907" cy="5384023"/>
            <a:chOff x="6272212" y="588328"/>
            <a:chExt cx="8085782" cy="5198289"/>
          </a:xfrm>
        </p:grpSpPr>
        <p:pic>
          <p:nvPicPr>
            <p:cNvPr id="14" name="Picture 13">
              <a:extLst>
                <a:ext uri="{FF2B5EF4-FFF2-40B4-BE49-F238E27FC236}">
                  <a16:creationId xmlns:a16="http://schemas.microsoft.com/office/drawing/2014/main" id="{EB2DC049-B859-7B22-0DAF-DB8B6E52AD13}"/>
                </a:ext>
              </a:extLst>
            </p:cNvPr>
            <p:cNvPicPr>
              <a:picLocks noChangeAspect="1"/>
            </p:cNvPicPr>
            <p:nvPr/>
          </p:nvPicPr>
          <p:blipFill>
            <a:blip r:embed="rId4"/>
            <a:srcRect r="2030" b="69873"/>
            <a:stretch/>
          </p:blipFill>
          <p:spPr>
            <a:xfrm>
              <a:off x="6272212" y="4289197"/>
              <a:ext cx="8085782" cy="1497420"/>
            </a:xfrm>
            <a:prstGeom prst="rect">
              <a:avLst/>
            </a:prstGeom>
          </p:spPr>
        </p:pic>
        <p:pic>
          <p:nvPicPr>
            <p:cNvPr id="16" name="Picture 15">
              <a:extLst>
                <a:ext uri="{FF2B5EF4-FFF2-40B4-BE49-F238E27FC236}">
                  <a16:creationId xmlns:a16="http://schemas.microsoft.com/office/drawing/2014/main" id="{4FB8A85F-D93F-A8AE-1BBE-5551A5272AD0}"/>
                </a:ext>
              </a:extLst>
            </p:cNvPr>
            <p:cNvPicPr>
              <a:picLocks noChangeAspect="1"/>
            </p:cNvPicPr>
            <p:nvPr/>
          </p:nvPicPr>
          <p:blipFill>
            <a:blip r:embed="rId5"/>
            <a:srcRect b="69758"/>
            <a:stretch/>
          </p:blipFill>
          <p:spPr>
            <a:xfrm>
              <a:off x="6272212" y="2478500"/>
              <a:ext cx="8043863" cy="1451021"/>
            </a:xfrm>
            <a:prstGeom prst="rect">
              <a:avLst/>
            </a:prstGeom>
          </p:spPr>
        </p:pic>
        <p:pic>
          <p:nvPicPr>
            <p:cNvPr id="17" name="Picture 16">
              <a:extLst>
                <a:ext uri="{FF2B5EF4-FFF2-40B4-BE49-F238E27FC236}">
                  <a16:creationId xmlns:a16="http://schemas.microsoft.com/office/drawing/2014/main" id="{8EF0C89E-E9A4-2A37-0992-980F3E887203}"/>
                </a:ext>
              </a:extLst>
            </p:cNvPr>
            <p:cNvPicPr>
              <a:picLocks noChangeAspect="1"/>
            </p:cNvPicPr>
            <p:nvPr/>
          </p:nvPicPr>
          <p:blipFill>
            <a:blip r:embed="rId6"/>
            <a:srcRect b="69828"/>
            <a:stretch/>
          </p:blipFill>
          <p:spPr>
            <a:xfrm>
              <a:off x="6272212" y="588328"/>
              <a:ext cx="8043863" cy="1451022"/>
            </a:xfrm>
            <a:prstGeom prst="rect">
              <a:avLst/>
            </a:prstGeom>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0"/>
          <p:cNvSpPr/>
          <p:nvPr/>
        </p:nvSpPr>
        <p:spPr>
          <a:xfrm>
            <a:off x="0" y="257128"/>
            <a:ext cx="5534295" cy="1488519"/>
          </a:xfrm>
          <a:prstGeom prst="rect">
            <a:avLst/>
          </a:prstGeom>
          <a:noFill/>
          <a:ln/>
        </p:spPr>
        <p:txBody>
          <a:bodyPr wrap="square" lIns="0" tIns="0" rIns="0" bIns="0" rtlCol="0" anchor="t"/>
          <a:lstStyle/>
          <a:p>
            <a:pPr marL="0" indent="0" algn="ctr">
              <a:buNone/>
            </a:pPr>
            <a:r>
              <a:rPr lang="en-US" sz="3200" b="1" dirty="0">
                <a:solidFill>
                  <a:srgbClr val="000000"/>
                </a:solidFill>
                <a:latin typeface="Petrona Bold" pitchFamily="34" charset="0"/>
                <a:ea typeface="Petrona Bold" pitchFamily="34" charset="-122"/>
                <a:cs typeface="Petrona Bold" pitchFamily="34" charset="-120"/>
              </a:rPr>
              <a:t>Product-Wise Performance Analysis</a:t>
            </a:r>
            <a:endParaRPr lang="en-US" sz="3200" dirty="0"/>
          </a:p>
        </p:txBody>
      </p:sp>
      <p:sp>
        <p:nvSpPr>
          <p:cNvPr id="4" name="Shape 1"/>
          <p:cNvSpPr/>
          <p:nvPr/>
        </p:nvSpPr>
        <p:spPr>
          <a:xfrm>
            <a:off x="485916" y="1560370"/>
            <a:ext cx="4278154" cy="3013412"/>
          </a:xfrm>
          <a:prstGeom prst="roundRect">
            <a:avLst>
              <a:gd name="adj" fmla="val 3923"/>
            </a:avLst>
          </a:prstGeom>
          <a:solidFill>
            <a:srgbClr val="CCEEFF"/>
          </a:solidFill>
          <a:ln w="7620">
            <a:solidFill>
              <a:srgbClr val="B2D4E5"/>
            </a:solidFill>
            <a:prstDash val="solid"/>
          </a:ln>
        </p:spPr>
        <p:txBody>
          <a:bodyPr/>
          <a:lstStyle/>
          <a:p>
            <a:endParaRPr lang="en-US" dirty="0"/>
          </a:p>
        </p:txBody>
      </p:sp>
      <p:sp>
        <p:nvSpPr>
          <p:cNvPr id="5" name="Text 2"/>
          <p:cNvSpPr/>
          <p:nvPr/>
        </p:nvSpPr>
        <p:spPr>
          <a:xfrm>
            <a:off x="683624" y="1671389"/>
            <a:ext cx="2977039" cy="372070"/>
          </a:xfrm>
          <a:prstGeom prst="rect">
            <a:avLst/>
          </a:prstGeom>
          <a:noFill/>
          <a:ln/>
        </p:spPr>
        <p:txBody>
          <a:bodyPr wrap="none" lIns="0" tIns="0" rIns="0" bIns="0" rtlCol="0" anchor="t"/>
          <a:lstStyle/>
          <a:p>
            <a:pPr marL="0" indent="0">
              <a:lnSpc>
                <a:spcPts val="2900"/>
              </a:lnSpc>
              <a:buNone/>
            </a:pPr>
            <a:r>
              <a:rPr lang="en-US" sz="2300" b="1" dirty="0">
                <a:solidFill>
                  <a:srgbClr val="272525"/>
                </a:solidFill>
                <a:latin typeface="Petrona Bold" pitchFamily="34" charset="0"/>
                <a:ea typeface="Petrona Bold" pitchFamily="34" charset="-122"/>
                <a:cs typeface="Petrona Bold" pitchFamily="34" charset="-120"/>
              </a:rPr>
              <a:t>Top Performers</a:t>
            </a:r>
            <a:endParaRPr lang="en-US" sz="2300" dirty="0"/>
          </a:p>
        </p:txBody>
      </p:sp>
      <p:sp>
        <p:nvSpPr>
          <p:cNvPr id="6" name="Text 3"/>
          <p:cNvSpPr/>
          <p:nvPr/>
        </p:nvSpPr>
        <p:spPr>
          <a:xfrm>
            <a:off x="683624" y="2185061"/>
            <a:ext cx="3891677" cy="1451610"/>
          </a:xfrm>
          <a:prstGeom prst="rect">
            <a:avLst/>
          </a:prstGeom>
          <a:noFill/>
          <a:ln/>
        </p:spPr>
        <p:txBody>
          <a:bodyPr wrap="square" lIns="0" tIns="0" rIns="0" bIns="0" rtlCol="0" anchor="t"/>
          <a:lstStyle/>
          <a:p>
            <a:r>
              <a:rPr lang="en-IN" sz="1600" b="1" dirty="0">
                <a:solidFill>
                  <a:schemeClr val="bg1"/>
                </a:solidFill>
                <a:latin typeface="Times New Roman" panose="02020603050405020304" pitchFamily="18" charset="0"/>
                <a:cs typeface="Times New Roman" panose="02020603050405020304" pitchFamily="18" charset="0"/>
              </a:rPr>
              <a:t>Product 1</a:t>
            </a:r>
            <a:r>
              <a:rPr lang="en-IN" sz="1600" dirty="0">
                <a:solidFill>
                  <a:schemeClr val="bg1"/>
                </a:solidFill>
                <a:latin typeface="Times New Roman" panose="02020603050405020304" pitchFamily="18" charset="0"/>
                <a:cs typeface="Times New Roman" panose="02020603050405020304" pitchFamily="18" charset="0"/>
              </a:rPr>
              <a:t>:</a:t>
            </a:r>
          </a:p>
          <a:p>
            <a:pPr>
              <a:buFont typeface="Arial" panose="020B0604020202020204" pitchFamily="34" charset="0"/>
              <a:buChar char="•"/>
            </a:pPr>
            <a:r>
              <a:rPr lang="en-IN" sz="1600" dirty="0">
                <a:solidFill>
                  <a:schemeClr val="bg1"/>
                </a:solidFill>
                <a:latin typeface="Times New Roman" panose="02020603050405020304" pitchFamily="18" charset="0"/>
                <a:cs typeface="Times New Roman" panose="02020603050405020304" pitchFamily="18" charset="0"/>
              </a:rPr>
              <a:t>Consistently generates the highest sales across all three years.</a:t>
            </a:r>
          </a:p>
          <a:p>
            <a:pPr>
              <a:buFont typeface="Arial" panose="020B0604020202020204" pitchFamily="34" charset="0"/>
              <a:buChar char="•"/>
            </a:pPr>
            <a:r>
              <a:rPr lang="en-IN" sz="1600" dirty="0">
                <a:solidFill>
                  <a:schemeClr val="bg1"/>
                </a:solidFill>
                <a:latin typeface="Times New Roman" panose="02020603050405020304" pitchFamily="18" charset="0"/>
                <a:cs typeface="Times New Roman" panose="02020603050405020304" pitchFamily="18" charset="0"/>
              </a:rPr>
              <a:t>Strong customer preference and market share indicate sustained demand.</a:t>
            </a:r>
          </a:p>
          <a:p>
            <a:r>
              <a:rPr lang="en-IN" sz="1600" b="1" dirty="0">
                <a:solidFill>
                  <a:schemeClr val="bg1"/>
                </a:solidFill>
                <a:latin typeface="Times New Roman" panose="02020603050405020304" pitchFamily="18" charset="0"/>
                <a:cs typeface="Times New Roman" panose="02020603050405020304" pitchFamily="18" charset="0"/>
              </a:rPr>
              <a:t>Product 2</a:t>
            </a:r>
            <a:r>
              <a:rPr lang="en-IN" sz="1600" dirty="0">
                <a:solidFill>
                  <a:schemeClr val="bg1"/>
                </a:solidFill>
                <a:latin typeface="Times New Roman" panose="02020603050405020304" pitchFamily="18" charset="0"/>
                <a:cs typeface="Times New Roman" panose="02020603050405020304" pitchFamily="18" charset="0"/>
              </a:rPr>
              <a:t>:</a:t>
            </a:r>
          </a:p>
          <a:p>
            <a:pPr>
              <a:buFont typeface="Arial" panose="020B0604020202020204" pitchFamily="34" charset="0"/>
              <a:buChar char="•"/>
            </a:pPr>
            <a:r>
              <a:rPr lang="en-IN" sz="1600" dirty="0">
                <a:solidFill>
                  <a:schemeClr val="bg1"/>
                </a:solidFill>
                <a:latin typeface="Times New Roman" panose="02020603050405020304" pitchFamily="18" charset="0"/>
                <a:cs typeface="Times New Roman" panose="02020603050405020304" pitchFamily="18" charset="0"/>
              </a:rPr>
              <a:t>Second highest sales contributor.</a:t>
            </a:r>
          </a:p>
          <a:p>
            <a:pPr>
              <a:buFont typeface="Arial" panose="020B0604020202020204" pitchFamily="34" charset="0"/>
              <a:buChar char="•"/>
            </a:pPr>
            <a:r>
              <a:rPr lang="en-IN" sz="1600" dirty="0">
                <a:solidFill>
                  <a:schemeClr val="bg1"/>
                </a:solidFill>
                <a:latin typeface="Times New Roman" panose="02020603050405020304" pitchFamily="18" charset="0"/>
                <a:cs typeface="Times New Roman" panose="02020603050405020304" pitchFamily="18" charset="0"/>
              </a:rPr>
              <a:t>Stable performance with room to maintain or marginally increase its market share.</a:t>
            </a:r>
          </a:p>
        </p:txBody>
      </p:sp>
      <p:sp>
        <p:nvSpPr>
          <p:cNvPr id="7" name="Shape 4"/>
          <p:cNvSpPr/>
          <p:nvPr/>
        </p:nvSpPr>
        <p:spPr>
          <a:xfrm>
            <a:off x="575728" y="4865470"/>
            <a:ext cx="4278154" cy="3013411"/>
          </a:xfrm>
          <a:prstGeom prst="roundRect">
            <a:avLst>
              <a:gd name="adj" fmla="val 3923"/>
            </a:avLst>
          </a:prstGeom>
          <a:solidFill>
            <a:srgbClr val="CCEEFF"/>
          </a:solidFill>
          <a:ln w="7620">
            <a:solidFill>
              <a:srgbClr val="B2D4E5"/>
            </a:solidFill>
            <a:prstDash val="solid"/>
          </a:ln>
        </p:spPr>
        <p:txBody>
          <a:bodyPr/>
          <a:lstStyle/>
          <a:p>
            <a:endParaRPr lang="en-US" dirty="0"/>
          </a:p>
        </p:txBody>
      </p:sp>
      <p:sp>
        <p:nvSpPr>
          <p:cNvPr id="8" name="Text 5"/>
          <p:cNvSpPr/>
          <p:nvPr/>
        </p:nvSpPr>
        <p:spPr>
          <a:xfrm>
            <a:off x="814699" y="5037437"/>
            <a:ext cx="2977039" cy="372070"/>
          </a:xfrm>
          <a:prstGeom prst="rect">
            <a:avLst/>
          </a:prstGeom>
          <a:noFill/>
          <a:ln/>
        </p:spPr>
        <p:txBody>
          <a:bodyPr wrap="none" lIns="0" tIns="0" rIns="0" bIns="0" rtlCol="0" anchor="t"/>
          <a:lstStyle/>
          <a:p>
            <a:pPr marL="0" indent="0">
              <a:lnSpc>
                <a:spcPts val="2900"/>
              </a:lnSpc>
              <a:buNone/>
            </a:pPr>
            <a:r>
              <a:rPr lang="en-US" sz="2300" b="1" dirty="0">
                <a:solidFill>
                  <a:srgbClr val="272525"/>
                </a:solidFill>
                <a:latin typeface="Petrona Bold" pitchFamily="34" charset="0"/>
                <a:ea typeface="Petrona Bold" pitchFamily="34" charset="-122"/>
                <a:cs typeface="Petrona Bold" pitchFamily="34" charset="-120"/>
              </a:rPr>
              <a:t>Underperformers</a:t>
            </a:r>
            <a:endParaRPr lang="en-US" sz="2300" dirty="0"/>
          </a:p>
        </p:txBody>
      </p:sp>
      <p:sp>
        <p:nvSpPr>
          <p:cNvPr id="9" name="Text 6"/>
          <p:cNvSpPr/>
          <p:nvPr/>
        </p:nvSpPr>
        <p:spPr>
          <a:xfrm>
            <a:off x="835901" y="5646370"/>
            <a:ext cx="3578184" cy="1451610"/>
          </a:xfrm>
          <a:prstGeom prst="rect">
            <a:avLst/>
          </a:prstGeom>
          <a:noFill/>
          <a:ln/>
        </p:spPr>
        <p:txBody>
          <a:bodyPr wrap="square" lIns="0" tIns="0" rIns="0" bIns="0" rtlCol="0" anchor="t"/>
          <a:lstStyle/>
          <a:p>
            <a:r>
              <a:rPr lang="en-IN" b="1" dirty="0">
                <a:solidFill>
                  <a:schemeClr val="bg1"/>
                </a:solidFill>
                <a:latin typeface="Times New Roman" panose="02020603050405020304" pitchFamily="18" charset="0"/>
                <a:cs typeface="Times New Roman" panose="02020603050405020304" pitchFamily="18" charset="0"/>
              </a:rPr>
              <a:t>Products 4 and Below</a:t>
            </a:r>
            <a:r>
              <a:rPr lang="en-IN" dirty="0">
                <a:solidFill>
                  <a:schemeClr val="bg1"/>
                </a:solidFill>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IN" dirty="0">
                <a:solidFill>
                  <a:schemeClr val="bg1"/>
                </a:solidFill>
                <a:latin typeface="Times New Roman" panose="02020603050405020304" pitchFamily="18" charset="0"/>
                <a:cs typeface="Times New Roman" panose="02020603050405020304" pitchFamily="18" charset="0"/>
              </a:rPr>
              <a:t>Minimal contribution to total sales.</a:t>
            </a:r>
          </a:p>
          <a:p>
            <a:pPr marL="285750" indent="-285750">
              <a:buFont typeface="Arial" panose="020B0604020202020204" pitchFamily="34" charset="0"/>
              <a:buChar char="•"/>
            </a:pPr>
            <a:r>
              <a:rPr lang="en-IN" dirty="0">
                <a:solidFill>
                  <a:schemeClr val="bg1"/>
                </a:solidFill>
                <a:latin typeface="Times New Roman" panose="02020603050405020304" pitchFamily="18" charset="0"/>
                <a:cs typeface="Times New Roman" panose="02020603050405020304" pitchFamily="18" charset="0"/>
              </a:rPr>
              <a:t>Stagnation or decline in growth observed over three years.</a:t>
            </a:r>
          </a:p>
          <a:p>
            <a:pPr marL="285750" indent="-285750">
              <a:buFont typeface="Arial" panose="020B0604020202020204" pitchFamily="34" charset="0"/>
              <a:buChar char="•"/>
            </a:pPr>
            <a:r>
              <a:rPr lang="en-IN" dirty="0">
                <a:solidFill>
                  <a:schemeClr val="bg1"/>
                </a:solidFill>
                <a:latin typeface="Times New Roman" panose="02020603050405020304" pitchFamily="18" charset="0"/>
                <a:cs typeface="Times New Roman" panose="02020603050405020304" pitchFamily="18" charset="0"/>
              </a:rPr>
              <a:t>Products with lower customer demand, requiring reconsideration or exit strategies.</a:t>
            </a:r>
          </a:p>
          <a:p>
            <a:pPr>
              <a:lnSpc>
                <a:spcPts val="2850"/>
              </a:lnSpc>
            </a:pPr>
            <a:endParaRPr lang="en-US" sz="1750" dirty="0">
              <a:solidFill>
                <a:schemeClr val="bg1"/>
              </a:solidFill>
              <a:latin typeface="Times New Roman" panose="02020603050405020304" pitchFamily="18" charset="0"/>
              <a:cs typeface="Times New Roman" panose="02020603050405020304" pitchFamily="18" charset="0"/>
            </a:endParaRPr>
          </a:p>
        </p:txBody>
      </p:sp>
      <p:sp>
        <p:nvSpPr>
          <p:cNvPr id="10" name="Shape 7"/>
          <p:cNvSpPr/>
          <p:nvPr/>
        </p:nvSpPr>
        <p:spPr>
          <a:xfrm>
            <a:off x="5364930" y="5450479"/>
            <a:ext cx="8711948" cy="2404760"/>
          </a:xfrm>
          <a:prstGeom prst="roundRect">
            <a:avLst>
              <a:gd name="adj" fmla="val 5595"/>
            </a:avLst>
          </a:prstGeom>
          <a:solidFill>
            <a:srgbClr val="CCEEFF"/>
          </a:solidFill>
          <a:ln w="7620">
            <a:solidFill>
              <a:srgbClr val="B2D4E5"/>
            </a:solidFill>
            <a:prstDash val="solid"/>
          </a:ln>
        </p:spPr>
        <p:txBody>
          <a:bodyPr/>
          <a:lstStyle/>
          <a:p>
            <a:endParaRPr lang="en-US" dirty="0"/>
          </a:p>
        </p:txBody>
      </p:sp>
      <p:sp>
        <p:nvSpPr>
          <p:cNvPr id="11" name="Text 8"/>
          <p:cNvSpPr/>
          <p:nvPr/>
        </p:nvSpPr>
        <p:spPr>
          <a:xfrm>
            <a:off x="5534295" y="5597650"/>
            <a:ext cx="2977039" cy="372070"/>
          </a:xfrm>
          <a:prstGeom prst="rect">
            <a:avLst/>
          </a:prstGeom>
          <a:noFill/>
          <a:ln/>
        </p:spPr>
        <p:txBody>
          <a:bodyPr wrap="none" lIns="0" tIns="0" rIns="0" bIns="0" rtlCol="0" anchor="t"/>
          <a:lstStyle/>
          <a:p>
            <a:pPr marL="0" indent="0">
              <a:lnSpc>
                <a:spcPts val="2900"/>
              </a:lnSpc>
              <a:buNone/>
            </a:pPr>
            <a:r>
              <a:rPr lang="en-US" sz="2300" b="1" dirty="0">
                <a:solidFill>
                  <a:srgbClr val="272525"/>
                </a:solidFill>
                <a:latin typeface="Petrona Bold" pitchFamily="34" charset="0"/>
                <a:ea typeface="Petrona Bold" pitchFamily="34" charset="-122"/>
                <a:cs typeface="Petrona Bold" pitchFamily="34" charset="-120"/>
              </a:rPr>
              <a:t>Growth Potential</a:t>
            </a:r>
            <a:endParaRPr lang="en-US" sz="2300" dirty="0"/>
          </a:p>
        </p:txBody>
      </p:sp>
      <p:sp>
        <p:nvSpPr>
          <p:cNvPr id="12" name="Text 9"/>
          <p:cNvSpPr/>
          <p:nvPr/>
        </p:nvSpPr>
        <p:spPr>
          <a:xfrm>
            <a:off x="5702187" y="6164484"/>
            <a:ext cx="8037433" cy="725805"/>
          </a:xfrm>
          <a:prstGeom prst="rect">
            <a:avLst/>
          </a:prstGeom>
          <a:noFill/>
          <a:ln/>
        </p:spPr>
        <p:txBody>
          <a:bodyPr wrap="square" lIns="0" tIns="0" rIns="0" bIns="0" rtlCol="0" anchor="t"/>
          <a:lstStyle/>
          <a:p>
            <a:r>
              <a:rPr lang="en-IN" sz="1600" b="1" dirty="0">
                <a:solidFill>
                  <a:schemeClr val="bg1"/>
                </a:solidFill>
                <a:latin typeface="Times New Roman" panose="02020603050405020304" pitchFamily="18" charset="0"/>
                <a:cs typeface="Times New Roman" panose="02020603050405020304" pitchFamily="18" charset="0"/>
              </a:rPr>
              <a:t>Product 3</a:t>
            </a:r>
            <a:r>
              <a:rPr lang="en-IN" sz="1600" dirty="0">
                <a:solidFill>
                  <a:schemeClr val="bg1"/>
                </a:solidFill>
                <a:latin typeface="Times New Roman" panose="02020603050405020304" pitchFamily="18" charset="0"/>
                <a:cs typeface="Times New Roman" panose="02020603050405020304" pitchFamily="18" charset="0"/>
              </a:rPr>
              <a:t>:</a:t>
            </a:r>
          </a:p>
          <a:p>
            <a:pPr>
              <a:buFont typeface="Arial" panose="020B0604020202020204" pitchFamily="34" charset="0"/>
              <a:buChar char="•"/>
            </a:pPr>
            <a:r>
              <a:rPr lang="en-IN" sz="1600" dirty="0">
                <a:solidFill>
                  <a:schemeClr val="bg1"/>
                </a:solidFill>
                <a:latin typeface="Times New Roman" panose="02020603050405020304" pitchFamily="18" charset="0"/>
                <a:cs typeface="Times New Roman" panose="02020603050405020304" pitchFamily="18" charset="0"/>
              </a:rPr>
              <a:t>Moderate performance but shows potential for improvement through targeted marketing and product enhancements.</a:t>
            </a:r>
          </a:p>
          <a:p>
            <a:r>
              <a:rPr lang="en-IN" sz="1600" b="1" dirty="0">
                <a:solidFill>
                  <a:schemeClr val="bg1"/>
                </a:solidFill>
                <a:latin typeface="Times New Roman" panose="02020603050405020304" pitchFamily="18" charset="0"/>
                <a:cs typeface="Times New Roman" panose="02020603050405020304" pitchFamily="18" charset="0"/>
              </a:rPr>
              <a:t>Product 5 and Niche Products</a:t>
            </a:r>
            <a:r>
              <a:rPr lang="en-IN" sz="1600" dirty="0">
                <a:solidFill>
                  <a:schemeClr val="bg1"/>
                </a:solidFill>
                <a:latin typeface="Times New Roman" panose="02020603050405020304" pitchFamily="18" charset="0"/>
                <a:cs typeface="Times New Roman" panose="02020603050405020304" pitchFamily="18" charset="0"/>
              </a:rPr>
              <a:t>:</a:t>
            </a:r>
          </a:p>
          <a:p>
            <a:pPr>
              <a:buFont typeface="Arial" panose="020B0604020202020204" pitchFamily="34" charset="0"/>
              <a:buChar char="•"/>
            </a:pPr>
            <a:r>
              <a:rPr lang="en-IN" sz="1600" dirty="0">
                <a:solidFill>
                  <a:schemeClr val="bg1"/>
                </a:solidFill>
                <a:latin typeface="Times New Roman" panose="02020603050405020304" pitchFamily="18" charset="0"/>
                <a:cs typeface="Times New Roman" panose="02020603050405020304" pitchFamily="18" charset="0"/>
              </a:rPr>
              <a:t>Though lower in current performance, these could grow with innovative marketing and strategic positioning in untapped markets.</a:t>
            </a:r>
          </a:p>
          <a:p>
            <a:pPr marL="0" indent="0">
              <a:lnSpc>
                <a:spcPts val="2850"/>
              </a:lnSpc>
              <a:buNone/>
            </a:pPr>
            <a:endParaRPr lang="en-US" sz="1750" dirty="0">
              <a:solidFill>
                <a:schemeClr val="bg1"/>
              </a:solidFill>
              <a:latin typeface="Times New Roman" panose="02020603050405020304" pitchFamily="18" charset="0"/>
              <a:cs typeface="Times New Roman" panose="02020603050405020304" pitchFamily="18" charset="0"/>
            </a:endParaRPr>
          </a:p>
        </p:txBody>
      </p:sp>
      <p:pic>
        <p:nvPicPr>
          <p:cNvPr id="14" name="Picture 13">
            <a:extLst>
              <a:ext uri="{FF2B5EF4-FFF2-40B4-BE49-F238E27FC236}">
                <a16:creationId xmlns:a16="http://schemas.microsoft.com/office/drawing/2014/main" id="{8A8E3A70-CDF4-27B0-6AAF-12582529CC2A}"/>
              </a:ext>
            </a:extLst>
          </p:cNvPr>
          <p:cNvPicPr>
            <a:picLocks noChangeAspect="1"/>
          </p:cNvPicPr>
          <p:nvPr/>
        </p:nvPicPr>
        <p:blipFill>
          <a:blip r:embed="rId3"/>
          <a:stretch>
            <a:fillRect/>
          </a:stretch>
        </p:blipFill>
        <p:spPr>
          <a:xfrm>
            <a:off x="5534296" y="374361"/>
            <a:ext cx="8711948" cy="468659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3" name="Text 0"/>
          <p:cNvSpPr/>
          <p:nvPr/>
        </p:nvSpPr>
        <p:spPr>
          <a:xfrm>
            <a:off x="7201733" y="1449817"/>
            <a:ext cx="6282333" cy="744260"/>
          </a:xfrm>
          <a:prstGeom prst="rect">
            <a:avLst/>
          </a:prstGeom>
          <a:noFill/>
          <a:ln/>
        </p:spPr>
        <p:txBody>
          <a:bodyPr wrap="non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City-Wise Sales Trends</a:t>
            </a:r>
            <a:endParaRPr lang="en-US" sz="4650" dirty="0"/>
          </a:p>
        </p:txBody>
      </p:sp>
      <p:pic>
        <p:nvPicPr>
          <p:cNvPr id="4" name="Image 1" descr="preencoded.png"/>
          <p:cNvPicPr>
            <a:picLocks noChangeAspect="1"/>
          </p:cNvPicPr>
          <p:nvPr/>
        </p:nvPicPr>
        <p:blipFill>
          <a:blip r:embed="rId3"/>
          <a:stretch>
            <a:fillRect/>
          </a:stretch>
        </p:blipFill>
        <p:spPr>
          <a:xfrm>
            <a:off x="6634757" y="1627101"/>
            <a:ext cx="566976" cy="566976"/>
          </a:xfrm>
          <a:prstGeom prst="rect">
            <a:avLst/>
          </a:prstGeom>
        </p:spPr>
      </p:pic>
      <p:pic>
        <p:nvPicPr>
          <p:cNvPr id="10" name="Picture 9">
            <a:extLst>
              <a:ext uri="{FF2B5EF4-FFF2-40B4-BE49-F238E27FC236}">
                <a16:creationId xmlns:a16="http://schemas.microsoft.com/office/drawing/2014/main" id="{678EDDF6-A907-FD98-C2F7-A018F2556E47}"/>
              </a:ext>
            </a:extLst>
          </p:cNvPr>
          <p:cNvPicPr>
            <a:picLocks noChangeAspect="1"/>
          </p:cNvPicPr>
          <p:nvPr/>
        </p:nvPicPr>
        <p:blipFill>
          <a:blip r:embed="rId4"/>
          <a:srcRect l="3493" t="61850" r="63316" b="2445"/>
          <a:stretch/>
        </p:blipFill>
        <p:spPr>
          <a:xfrm>
            <a:off x="1090138" y="353728"/>
            <a:ext cx="4903944" cy="2936439"/>
          </a:xfrm>
          <a:prstGeom prst="rect">
            <a:avLst/>
          </a:prstGeom>
        </p:spPr>
      </p:pic>
      <p:pic>
        <p:nvPicPr>
          <p:cNvPr id="3074" name="Picture 2" descr="Download Free Images &amp; Stock Photos on ...">
            <a:extLst>
              <a:ext uri="{FF2B5EF4-FFF2-40B4-BE49-F238E27FC236}">
                <a16:creationId xmlns:a16="http://schemas.microsoft.com/office/drawing/2014/main" id="{173DFBBA-AF43-B7ED-632E-80E015F8E19F}"/>
              </a:ext>
            </a:extLst>
          </p:cNvPr>
          <p:cNvPicPr>
            <a:picLocks noChangeAspect="1" noChangeArrowheads="1"/>
          </p:cNvPicPr>
          <p:nvPr/>
        </p:nvPicPr>
        <p:blipFill>
          <a:blip r:embed="rId5">
            <a:alphaModFix amt="20000"/>
            <a:extLst>
              <a:ext uri="{28A0092B-C50C-407E-A947-70E740481C1C}">
                <a14:useLocalDpi xmlns:a14="http://schemas.microsoft.com/office/drawing/2010/main" val="0"/>
              </a:ext>
            </a:extLst>
          </a:blip>
          <a:srcRect/>
          <a:stretch>
            <a:fillRect/>
          </a:stretch>
        </p:blipFill>
        <p:spPr bwMode="auto">
          <a:xfrm>
            <a:off x="7768709" y="0"/>
            <a:ext cx="6811806" cy="418207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1" name="Table 10">
            <a:extLst>
              <a:ext uri="{FF2B5EF4-FFF2-40B4-BE49-F238E27FC236}">
                <a16:creationId xmlns:a16="http://schemas.microsoft.com/office/drawing/2014/main" id="{5DA49F0F-40BE-620E-0916-898E4EEE9932}"/>
              </a:ext>
            </a:extLst>
          </p:cNvPr>
          <p:cNvGraphicFramePr>
            <a:graphicFrameLocks noGrp="1"/>
          </p:cNvGraphicFramePr>
          <p:nvPr>
            <p:extLst>
              <p:ext uri="{D42A27DB-BD31-4B8C-83A1-F6EECF244321}">
                <p14:modId xmlns:p14="http://schemas.microsoft.com/office/powerpoint/2010/main" val="338397892"/>
              </p:ext>
            </p:extLst>
          </p:nvPr>
        </p:nvGraphicFramePr>
        <p:xfrm>
          <a:off x="0" y="3819232"/>
          <a:ext cx="14630400" cy="4410368"/>
        </p:xfrm>
        <a:graphic>
          <a:graphicData uri="http://schemas.openxmlformats.org/drawingml/2006/table">
            <a:tbl>
              <a:tblPr firstRow="1" bandRow="1">
                <a:tableStyleId>{7DF18680-E054-41AD-8BC1-D1AEF772440D}</a:tableStyleId>
              </a:tblPr>
              <a:tblGrid>
                <a:gridCol w="7315200">
                  <a:extLst>
                    <a:ext uri="{9D8B030D-6E8A-4147-A177-3AD203B41FA5}">
                      <a16:colId xmlns:a16="http://schemas.microsoft.com/office/drawing/2014/main" val="1568052420"/>
                    </a:ext>
                  </a:extLst>
                </a:gridCol>
                <a:gridCol w="7315200">
                  <a:extLst>
                    <a:ext uri="{9D8B030D-6E8A-4147-A177-3AD203B41FA5}">
                      <a16:colId xmlns:a16="http://schemas.microsoft.com/office/drawing/2014/main" val="302647006"/>
                    </a:ext>
                  </a:extLst>
                </a:gridCol>
              </a:tblGrid>
              <a:tr h="4410368">
                <a:tc>
                  <a:txBody>
                    <a:bodyPr/>
                    <a:lstStyle/>
                    <a:p>
                      <a:r>
                        <a:rPr lang="en-IN" b="1" u="sng" dirty="0">
                          <a:latin typeface="Times New Roman" panose="02020603050405020304" pitchFamily="18" charset="0"/>
                          <a:cs typeface="Times New Roman" panose="02020603050405020304" pitchFamily="18" charset="0"/>
                        </a:rPr>
                        <a:t>High Achievers:</a:t>
                      </a:r>
                      <a:br>
                        <a:rPr lang="en-IN" b="1" dirty="0">
                          <a:latin typeface="Times New Roman" panose="02020603050405020304" pitchFamily="18" charset="0"/>
                          <a:cs typeface="Times New Roman" panose="02020603050405020304" pitchFamily="18" charset="0"/>
                        </a:rPr>
                      </a:br>
                      <a:endParaRPr lang="en-IN" b="1" dirty="0">
                        <a:latin typeface="Times New Roman" panose="02020603050405020304" pitchFamily="18" charset="0"/>
                        <a:cs typeface="Times New Roman" panose="02020603050405020304" pitchFamily="18" charset="0"/>
                      </a:endParaRPr>
                    </a:p>
                    <a:p>
                      <a:pPr marL="457200" indent="-457200">
                        <a:buFont typeface="+mj-lt"/>
                        <a:buAutoNum type="arabicPeriod"/>
                      </a:pPr>
                      <a:r>
                        <a:rPr lang="en-IN" b="1" dirty="0">
                          <a:latin typeface="Times New Roman" panose="02020603050405020304" pitchFamily="18" charset="0"/>
                          <a:cs typeface="Times New Roman" panose="02020603050405020304" pitchFamily="18" charset="0"/>
                        </a:rPr>
                        <a:t>Waitakere</a:t>
                      </a:r>
                      <a:r>
                        <a:rPr lang="en-IN" dirty="0">
                          <a:latin typeface="Times New Roman" panose="02020603050405020304" pitchFamily="18" charset="0"/>
                          <a:cs typeface="Times New Roman" panose="02020603050405020304" pitchFamily="18" charset="0"/>
                        </a:rPr>
                        <a:t> (2017-2018):</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Dominated sales in 2017 and 2018.</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Showed strong customer loyalty during these years.</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a:p>
                      <a:pPr marL="457200" indent="-457200">
                        <a:buFont typeface="+mj-lt"/>
                        <a:buAutoNum type="arabicPeriod"/>
                      </a:pPr>
                      <a:r>
                        <a:rPr lang="en-IN" b="1" dirty="0">
                          <a:latin typeface="Times New Roman" panose="02020603050405020304" pitchFamily="18" charset="0"/>
                          <a:cs typeface="Times New Roman" panose="02020603050405020304" pitchFamily="18" charset="0"/>
                        </a:rPr>
                        <a:t>Christchurch</a:t>
                      </a:r>
                      <a:r>
                        <a:rPr lang="en-IN" dirty="0">
                          <a:latin typeface="Times New Roman" panose="02020603050405020304" pitchFamily="18" charset="0"/>
                          <a:cs typeface="Times New Roman" panose="02020603050405020304" pitchFamily="18" charset="0"/>
                        </a:rPr>
                        <a:t> (2019):</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Climbed to the top in 2019 despite overall sales decline.</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Demonstrates strong potential for sustained leadership.</a:t>
                      </a:r>
                    </a:p>
                    <a:p>
                      <a:pPr marL="457200" indent="-457200">
                        <a:buFont typeface="+mj-lt"/>
                        <a:buAutoNum type="arabicPeriod"/>
                      </a:pPr>
                      <a:endParaRPr lang="en-IN" dirty="0">
                        <a:latin typeface="Times New Roman" panose="02020603050405020304" pitchFamily="18" charset="0"/>
                        <a:cs typeface="Times New Roman" panose="02020603050405020304" pitchFamily="18" charset="0"/>
                      </a:endParaRPr>
                    </a:p>
                    <a:p>
                      <a:pPr marL="457200" indent="-457200">
                        <a:buFont typeface="+mj-lt"/>
                        <a:buAutoNum type="arabicPeriod"/>
                      </a:pPr>
                      <a:r>
                        <a:rPr lang="en-IN" b="1" dirty="0">
                          <a:latin typeface="Times New Roman" panose="02020603050405020304" pitchFamily="18" charset="0"/>
                          <a:cs typeface="Times New Roman" panose="02020603050405020304" pitchFamily="18" charset="0"/>
                        </a:rPr>
                        <a:t>Hamilton &amp; Manukau</a:t>
                      </a:r>
                      <a:r>
                        <a:rPr lang="en-IN" dirty="0">
                          <a:latin typeface="Times New Roman" panose="02020603050405020304" pitchFamily="18" charset="0"/>
                          <a:cs typeface="Times New Roman" panose="02020603050405020304" pitchFamily="18" charset="0"/>
                        </a:rPr>
                        <a:t> (2017-2019):</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Consistently contributed significant sales year-on-year.</a:t>
                      </a:r>
                    </a:p>
                    <a:p>
                      <a:endParaRPr lang="en-US" dirty="0">
                        <a:latin typeface="Times New Roman" panose="02020603050405020304" pitchFamily="18" charset="0"/>
                        <a:cs typeface="Times New Roman" panose="02020603050405020304" pitchFamily="18" charset="0"/>
                      </a:endParaRPr>
                    </a:p>
                  </a:txBody>
                  <a:tcPr/>
                </a:tc>
                <a:tc>
                  <a:txBody>
                    <a:bodyPr/>
                    <a:lstStyle/>
                    <a:p>
                      <a:r>
                        <a:rPr lang="en-IN" b="1" u="sng" dirty="0">
                          <a:latin typeface="Times New Roman" panose="02020603050405020304" pitchFamily="18" charset="0"/>
                          <a:cs typeface="Times New Roman" panose="02020603050405020304" pitchFamily="18" charset="0"/>
                        </a:rPr>
                        <a:t>Declining Markets:</a:t>
                      </a:r>
                      <a:br>
                        <a:rPr lang="en-IN" b="1" dirty="0">
                          <a:latin typeface="Times New Roman" panose="02020603050405020304" pitchFamily="18" charset="0"/>
                          <a:cs typeface="Times New Roman" panose="02020603050405020304" pitchFamily="18" charset="0"/>
                        </a:rPr>
                      </a:br>
                      <a:endParaRPr lang="en-IN" b="1" dirty="0">
                        <a:latin typeface="Times New Roman" panose="02020603050405020304" pitchFamily="18" charset="0"/>
                        <a:cs typeface="Times New Roman" panose="02020603050405020304" pitchFamily="18" charset="0"/>
                      </a:endParaRPr>
                    </a:p>
                    <a:p>
                      <a:pPr marL="457200" indent="-457200">
                        <a:buFont typeface="+mj-lt"/>
                        <a:buAutoNum type="arabicPeriod"/>
                      </a:pPr>
                      <a:r>
                        <a:rPr lang="en-IN" b="1" dirty="0">
                          <a:latin typeface="Times New Roman" panose="02020603050405020304" pitchFamily="18" charset="0"/>
                          <a:cs typeface="Times New Roman" panose="02020603050405020304" pitchFamily="18" charset="0"/>
                        </a:rPr>
                        <a:t>Waitakere</a:t>
                      </a:r>
                      <a:r>
                        <a:rPr lang="en-IN" dirty="0">
                          <a:latin typeface="Times New Roman" panose="02020603050405020304" pitchFamily="18" charset="0"/>
                          <a:cs typeface="Times New Roman" panose="02020603050405020304" pitchFamily="18" charset="0"/>
                        </a:rPr>
                        <a:t> (2019):</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Sales dropped substantially in 2019.</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Indicates a shift in demand or increased competition.</a:t>
                      </a:r>
                    </a:p>
                    <a:p>
                      <a:pPr marL="457200" indent="-457200">
                        <a:buFont typeface="+mj-lt"/>
                        <a:buAutoNum type="arabicPeriod"/>
                      </a:pPr>
                      <a:r>
                        <a:rPr lang="en-IN" b="1" dirty="0">
                          <a:latin typeface="Times New Roman" panose="02020603050405020304" pitchFamily="18" charset="0"/>
                          <a:cs typeface="Times New Roman" panose="02020603050405020304" pitchFamily="18" charset="0"/>
                        </a:rPr>
                        <a:t>Smaller Cities</a:t>
                      </a:r>
                      <a:r>
                        <a:rPr lang="en-IN" dirty="0">
                          <a:latin typeface="Times New Roman" panose="02020603050405020304" pitchFamily="18" charset="0"/>
                          <a:cs typeface="Times New Roman" panose="02020603050405020304" pitchFamily="18" charset="0"/>
                        </a:rPr>
                        <a:t> (All Years):</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Recorded minimal sales over the years.</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Represents a less-tapped market or limited demand.</a:t>
                      </a:r>
                    </a:p>
                    <a:p>
                      <a:endParaRPr 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772269720"/>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3" name="Text 0"/>
          <p:cNvSpPr/>
          <p:nvPr/>
        </p:nvSpPr>
        <p:spPr>
          <a:xfrm>
            <a:off x="4900611" y="185063"/>
            <a:ext cx="7610237" cy="1437799"/>
          </a:xfrm>
          <a:prstGeom prst="rect">
            <a:avLst/>
          </a:prstGeom>
          <a:noFill/>
          <a:ln/>
        </p:spPr>
        <p:txBody>
          <a:bodyPr wrap="square" lIns="0" tIns="0" rIns="0" bIns="0" rtlCol="0" anchor="t"/>
          <a:lstStyle/>
          <a:p>
            <a:pPr marL="0" indent="0">
              <a:lnSpc>
                <a:spcPts val="5650"/>
              </a:lnSpc>
              <a:buNone/>
            </a:pPr>
            <a:r>
              <a:rPr lang="en-US" sz="4500" b="1" dirty="0">
                <a:solidFill>
                  <a:srgbClr val="000000"/>
                </a:solidFill>
                <a:latin typeface="Petrona Bold" pitchFamily="34" charset="0"/>
                <a:ea typeface="Petrona Bold" pitchFamily="34" charset="-122"/>
                <a:cs typeface="Petrona Bold" pitchFamily="34" charset="-120"/>
              </a:rPr>
              <a:t>Customer Contribution and Segmentation</a:t>
            </a:r>
            <a:endParaRPr lang="en-US" sz="4500" dirty="0"/>
          </a:p>
        </p:txBody>
      </p:sp>
      <p:sp>
        <p:nvSpPr>
          <p:cNvPr id="5" name="Text 1"/>
          <p:cNvSpPr/>
          <p:nvPr/>
        </p:nvSpPr>
        <p:spPr>
          <a:xfrm>
            <a:off x="7063434" y="185063"/>
            <a:ext cx="7238762" cy="1533763"/>
          </a:xfrm>
          <a:prstGeom prst="rect">
            <a:avLst/>
          </a:prstGeom>
          <a:noFill/>
          <a:ln/>
        </p:spPr>
        <p:txBody>
          <a:bodyPr wrap="square" lIns="0" tIns="0" rIns="0" bIns="0" rtlCol="0" anchor="t"/>
          <a:lstStyle/>
          <a:p>
            <a:endParaRPr lang="en-IN" sz="2000" dirty="0">
              <a:solidFill>
                <a:schemeClr val="bg1"/>
              </a:solidFill>
              <a:latin typeface="Times New Roman" panose="02020603050405020304" pitchFamily="18" charset="0"/>
              <a:cs typeface="Times New Roman" panose="02020603050405020304" pitchFamily="18" charset="0"/>
            </a:endParaRPr>
          </a:p>
        </p:txBody>
      </p:sp>
      <p:sp>
        <p:nvSpPr>
          <p:cNvPr id="7" name="Text 2"/>
          <p:cNvSpPr/>
          <p:nvPr/>
        </p:nvSpPr>
        <p:spPr>
          <a:xfrm>
            <a:off x="1374666" y="1729706"/>
            <a:ext cx="6186130" cy="6435498"/>
          </a:xfrm>
          <a:prstGeom prst="rect">
            <a:avLst/>
          </a:prstGeom>
          <a:noFill/>
          <a:ln/>
        </p:spPr>
        <p:txBody>
          <a:bodyPr wrap="square" lIns="0" tIns="0" rIns="0" bIns="0" rtlCol="0" anchor="t"/>
          <a:lstStyle/>
          <a:p>
            <a:r>
              <a:rPr lang="en-IN" sz="1600" b="0" i="0" dirty="0">
                <a:solidFill>
                  <a:srgbClr val="111111"/>
                </a:solidFill>
                <a:effectLst/>
                <a:latin typeface="UICTFontTextStyleBody"/>
              </a:rPr>
              <a:t>• </a:t>
            </a:r>
            <a:r>
              <a:rPr lang="en-IN" sz="1600" b="1" i="0" dirty="0">
                <a:solidFill>
                  <a:srgbClr val="111111"/>
                </a:solidFill>
                <a:effectLst/>
                <a:latin typeface="UICTFontTextStyleBody"/>
              </a:rPr>
              <a:t>Top-Contributing Customers</a:t>
            </a:r>
            <a:r>
              <a:rPr lang="en-IN" sz="1600" b="0" i="0" dirty="0">
                <a:solidFill>
                  <a:srgbClr val="111111"/>
                </a:solidFill>
                <a:effectLst/>
                <a:latin typeface="UICTFontTextStyleBody"/>
              </a:rPr>
              <a:t>: Medline, Pure Group, and OUR Ltd are the leading contributors, as their sales values significantly surpass those of other customers.</a:t>
            </a:r>
            <a:endParaRPr lang="en-IN" sz="1600" dirty="0">
              <a:solidFill>
                <a:srgbClr val="111111"/>
              </a:solidFill>
              <a:effectLst/>
              <a:latin typeface=".AppleSystemUIFont"/>
            </a:endParaRPr>
          </a:p>
          <a:p>
            <a:pPr>
              <a:spcBef>
                <a:spcPts val="900"/>
              </a:spcBef>
            </a:pPr>
            <a:r>
              <a:rPr lang="en-IN" sz="1600" b="0" i="0" dirty="0">
                <a:solidFill>
                  <a:srgbClr val="111111"/>
                </a:solidFill>
                <a:effectLst/>
                <a:latin typeface="UICTFontTextStyleBody"/>
              </a:rPr>
              <a:t>• </a:t>
            </a:r>
            <a:r>
              <a:rPr lang="en-IN" sz="1600" b="1" i="0" dirty="0">
                <a:solidFill>
                  <a:srgbClr val="111111"/>
                </a:solidFill>
                <a:effectLst/>
                <a:latin typeface="UICTFontTextStyleBody"/>
              </a:rPr>
              <a:t>Comparison to Previous Year (PY)</a:t>
            </a:r>
            <a:r>
              <a:rPr lang="en-IN" sz="1600" b="0" i="0" dirty="0">
                <a:solidFill>
                  <a:srgbClr val="111111"/>
                </a:solidFill>
                <a:effectLst/>
                <a:latin typeface="UICTFontTextStyleBody"/>
              </a:rPr>
              <a:t>: The side-by-side bar chart allows for direct comparison of current year (CY) and previous year (PY) sales. Customers like Medline and OUR Ltd exhibit consistent performance, while others show notable growth or decline.</a:t>
            </a:r>
            <a:endParaRPr lang="en-IN" sz="1600" dirty="0">
              <a:solidFill>
                <a:srgbClr val="111111"/>
              </a:solidFill>
              <a:effectLst/>
              <a:latin typeface=".AppleSystemUIFont"/>
            </a:endParaRPr>
          </a:p>
          <a:p>
            <a:pPr>
              <a:spcBef>
                <a:spcPts val="900"/>
              </a:spcBef>
            </a:pPr>
            <a:r>
              <a:rPr lang="en-IN" sz="1600" b="0" i="0" dirty="0">
                <a:solidFill>
                  <a:srgbClr val="111111"/>
                </a:solidFill>
                <a:effectLst/>
                <a:latin typeface="UICTFontTextStyleBody"/>
              </a:rPr>
              <a:t>• </a:t>
            </a:r>
            <a:r>
              <a:rPr lang="en-IN" sz="1600" b="1" i="0" dirty="0">
                <a:solidFill>
                  <a:srgbClr val="111111"/>
                </a:solidFill>
                <a:effectLst/>
                <a:latin typeface="UICTFontTextStyleBody"/>
              </a:rPr>
              <a:t>Customer Diversification</a:t>
            </a:r>
            <a:r>
              <a:rPr lang="en-IN" sz="1600" b="0" i="0" dirty="0">
                <a:solidFill>
                  <a:srgbClr val="111111"/>
                </a:solidFill>
                <a:effectLst/>
                <a:latin typeface="UICTFontTextStyleBody"/>
              </a:rPr>
              <a:t>: The broad distribution of sales among multiple customers indicates diversification, reducing dependence on a single customer for revenue.</a:t>
            </a:r>
            <a:endParaRPr lang="en-IN" sz="1600" dirty="0">
              <a:solidFill>
                <a:srgbClr val="111111"/>
              </a:solidFill>
              <a:effectLst/>
              <a:latin typeface=".AppleSystemUIFont"/>
            </a:endParaRPr>
          </a:p>
          <a:p>
            <a:br>
              <a:rPr lang="en-IN" sz="1600" dirty="0">
                <a:solidFill>
                  <a:srgbClr val="111111"/>
                </a:solidFill>
                <a:effectLst/>
                <a:latin typeface=".AppleSystemUIFont"/>
              </a:rPr>
            </a:br>
            <a:r>
              <a:rPr lang="en-IN" sz="1600" b="0" i="0" dirty="0">
                <a:solidFill>
                  <a:srgbClr val="111111"/>
                </a:solidFill>
                <a:effectLst/>
                <a:latin typeface="UICTFontTextStyleBody"/>
              </a:rPr>
              <a:t>• </a:t>
            </a:r>
            <a:r>
              <a:rPr lang="en-IN" sz="1600" b="1" i="0" dirty="0">
                <a:solidFill>
                  <a:srgbClr val="111111"/>
                </a:solidFill>
                <a:effectLst/>
                <a:latin typeface="UICTFontTextStyleBody"/>
              </a:rPr>
              <a:t>Performance Segmentation</a:t>
            </a:r>
            <a:r>
              <a:rPr lang="en-IN" sz="1600" b="0" i="0" dirty="0">
                <a:solidFill>
                  <a:srgbClr val="111111"/>
                </a:solidFill>
                <a:effectLst/>
                <a:latin typeface="UICTFontTextStyleBody"/>
              </a:rPr>
              <a:t>: Customers can be segmented into high, medium, and low contributors based on their sales. For example, Medline and Pure Group fall under high-contribution, while customers like </a:t>
            </a:r>
            <a:r>
              <a:rPr lang="en-IN" sz="1600" b="0" i="0" dirty="0" err="1">
                <a:solidFill>
                  <a:srgbClr val="111111"/>
                </a:solidFill>
                <a:effectLst/>
                <a:latin typeface="UICTFontTextStyleBody"/>
              </a:rPr>
              <a:t>Fernwal</a:t>
            </a:r>
            <a:r>
              <a:rPr lang="en-IN" sz="1600" b="0" i="0" dirty="0">
                <a:solidFill>
                  <a:srgbClr val="111111"/>
                </a:solidFill>
                <a:effectLst/>
                <a:latin typeface="UICTFontTextStyleBody"/>
              </a:rPr>
              <a:t>, Corp are in the lower range.</a:t>
            </a:r>
            <a:endParaRPr lang="en-IN" sz="1600" dirty="0">
              <a:solidFill>
                <a:srgbClr val="111111"/>
              </a:solidFill>
              <a:effectLst/>
              <a:latin typeface=".AppleSystemUIFont"/>
            </a:endParaRPr>
          </a:p>
          <a:p>
            <a:pPr>
              <a:spcBef>
                <a:spcPts val="900"/>
              </a:spcBef>
            </a:pPr>
            <a:r>
              <a:rPr lang="en-IN" sz="1600" b="0" i="0" dirty="0">
                <a:solidFill>
                  <a:srgbClr val="111111"/>
                </a:solidFill>
                <a:effectLst/>
                <a:latin typeface="UICTFontTextStyleBody"/>
              </a:rPr>
              <a:t>• </a:t>
            </a:r>
            <a:r>
              <a:rPr lang="en-IN" sz="1600" b="1" i="0" dirty="0">
                <a:solidFill>
                  <a:srgbClr val="111111"/>
                </a:solidFill>
                <a:effectLst/>
                <a:latin typeface="UICTFontTextStyleBody"/>
              </a:rPr>
              <a:t>Potential Growth Opportunities</a:t>
            </a:r>
            <a:r>
              <a:rPr lang="en-IN" sz="1600" b="0" i="0" dirty="0">
                <a:solidFill>
                  <a:srgbClr val="111111"/>
                </a:solidFill>
                <a:effectLst/>
                <a:latin typeface="UICTFontTextStyleBody"/>
              </a:rPr>
              <a:t>: Customers showing a gap between CY and PY sales may represent growth opportunities. Understanding reasons for underperformance or decline can help create targeted strategies.</a:t>
            </a:r>
            <a:endParaRPr lang="en-IN" sz="1600" dirty="0">
              <a:solidFill>
                <a:srgbClr val="111111"/>
              </a:solidFill>
              <a:effectLst/>
              <a:latin typeface=".AppleSystemUIFont"/>
            </a:endParaRPr>
          </a:p>
          <a:p>
            <a:pPr>
              <a:spcBef>
                <a:spcPts val="900"/>
              </a:spcBef>
            </a:pPr>
            <a:r>
              <a:rPr lang="en-IN" sz="1600" b="0" i="0" dirty="0">
                <a:solidFill>
                  <a:srgbClr val="111111"/>
                </a:solidFill>
                <a:effectLst/>
                <a:latin typeface="UICTFontTextStyleBody"/>
              </a:rPr>
              <a:t>• </a:t>
            </a:r>
            <a:r>
              <a:rPr lang="en-IN" sz="1600" b="1" i="0" dirty="0">
                <a:solidFill>
                  <a:srgbClr val="111111"/>
                </a:solidFill>
                <a:effectLst/>
                <a:latin typeface="UICTFontTextStyleBody"/>
              </a:rPr>
              <a:t>Industry or Sector</a:t>
            </a:r>
            <a:r>
              <a:rPr lang="en-IN" sz="1600" b="0" i="0" dirty="0">
                <a:solidFill>
                  <a:srgbClr val="111111"/>
                </a:solidFill>
                <a:effectLst/>
                <a:latin typeface="UICTFontTextStyleBody"/>
              </a:rPr>
              <a:t>: By analysing customer names, potential sectors or industries they belong to (e.g., medical, retail) can provide insights into which industries are driving the most revenue.</a:t>
            </a:r>
            <a:endParaRPr lang="en-IN" sz="1600" dirty="0">
              <a:solidFill>
                <a:srgbClr val="111111"/>
              </a:solidFill>
              <a:effectLst/>
              <a:latin typeface=".AppleSystemUIFont"/>
            </a:endParaRPr>
          </a:p>
          <a:p>
            <a:br>
              <a:rPr lang="en-IN" sz="1600" dirty="0">
                <a:solidFill>
                  <a:srgbClr val="111111"/>
                </a:solidFill>
                <a:effectLst/>
                <a:latin typeface=".AppleSystemUIFont"/>
              </a:rPr>
            </a:br>
            <a:endParaRPr lang="en-IN" sz="1600" dirty="0">
              <a:solidFill>
                <a:srgbClr val="111111"/>
              </a:solidFill>
              <a:effectLst/>
              <a:latin typeface=".AppleSystemUIFont"/>
            </a:endParaRPr>
          </a:p>
        </p:txBody>
      </p:sp>
      <p:sp>
        <p:nvSpPr>
          <p:cNvPr id="9" name="Text 3"/>
          <p:cNvSpPr/>
          <p:nvPr/>
        </p:nvSpPr>
        <p:spPr>
          <a:xfrm>
            <a:off x="2190988" y="6093619"/>
            <a:ext cx="6186130" cy="701040"/>
          </a:xfrm>
          <a:prstGeom prst="rect">
            <a:avLst/>
          </a:prstGeom>
          <a:noFill/>
          <a:ln/>
        </p:spPr>
        <p:txBody>
          <a:bodyPr wrap="square" lIns="0" tIns="0" rIns="0" bIns="0" rtlCol="0" anchor="t"/>
          <a:lstStyle/>
          <a:p>
            <a:pPr marL="0" indent="0" algn="l">
              <a:lnSpc>
                <a:spcPts val="2750"/>
              </a:lnSpc>
              <a:buNone/>
            </a:pPr>
            <a:endParaRPr lang="en-US" sz="1700" dirty="0"/>
          </a:p>
        </p:txBody>
      </p:sp>
      <p:pic>
        <p:nvPicPr>
          <p:cNvPr id="15" name="Picture 14" descr="A screenshot of a computer&#10;&#10;AI-generated content may be incorrect.">
            <a:extLst>
              <a:ext uri="{FF2B5EF4-FFF2-40B4-BE49-F238E27FC236}">
                <a16:creationId xmlns:a16="http://schemas.microsoft.com/office/drawing/2014/main" id="{10985B12-E472-3465-611D-95855BA6747E}"/>
              </a:ext>
            </a:extLst>
          </p:cNvPr>
          <p:cNvPicPr>
            <a:picLocks noChangeAspect="1"/>
          </p:cNvPicPr>
          <p:nvPr/>
        </p:nvPicPr>
        <p:blipFill>
          <a:blip r:embed="rId3"/>
          <a:stretch>
            <a:fillRect/>
          </a:stretch>
        </p:blipFill>
        <p:spPr>
          <a:xfrm>
            <a:off x="8705730" y="965755"/>
            <a:ext cx="4673600" cy="63119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3" name="Text 0"/>
          <p:cNvSpPr/>
          <p:nvPr/>
        </p:nvSpPr>
        <p:spPr>
          <a:xfrm>
            <a:off x="4294509" y="320696"/>
            <a:ext cx="7541419" cy="744260"/>
          </a:xfrm>
          <a:prstGeom prst="rect">
            <a:avLst/>
          </a:prstGeom>
          <a:noFill/>
          <a:ln/>
        </p:spPr>
        <p:txBody>
          <a:bodyPr wrap="non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Channel-Wise Performance</a:t>
            </a:r>
            <a:endParaRPr lang="en-US" sz="4650" dirty="0"/>
          </a:p>
        </p:txBody>
      </p:sp>
      <p:pic>
        <p:nvPicPr>
          <p:cNvPr id="14" name="Picture 13" descr="A screenshot of a computer screen&#10;&#10;AI-generated content may be incorrect.">
            <a:extLst>
              <a:ext uri="{FF2B5EF4-FFF2-40B4-BE49-F238E27FC236}">
                <a16:creationId xmlns:a16="http://schemas.microsoft.com/office/drawing/2014/main" id="{1C8E3B90-B514-1440-4EF8-ED0568BED6C0}"/>
              </a:ext>
            </a:extLst>
          </p:cNvPr>
          <p:cNvPicPr>
            <a:picLocks noChangeAspect="1"/>
          </p:cNvPicPr>
          <p:nvPr/>
        </p:nvPicPr>
        <p:blipFill>
          <a:blip r:embed="rId3"/>
          <a:srcRect b="69619"/>
          <a:stretch/>
        </p:blipFill>
        <p:spPr>
          <a:xfrm>
            <a:off x="1486763" y="3636579"/>
            <a:ext cx="5615492" cy="956441"/>
          </a:xfrm>
          <a:prstGeom prst="rect">
            <a:avLst/>
          </a:prstGeom>
        </p:spPr>
      </p:pic>
      <p:pic>
        <p:nvPicPr>
          <p:cNvPr id="16" name="Picture 15" descr="A screenshot of a computer&#10;&#10;AI-generated content may be incorrect.">
            <a:extLst>
              <a:ext uri="{FF2B5EF4-FFF2-40B4-BE49-F238E27FC236}">
                <a16:creationId xmlns:a16="http://schemas.microsoft.com/office/drawing/2014/main" id="{334720C1-CFD7-2086-D803-D9CA017F8301}"/>
              </a:ext>
            </a:extLst>
          </p:cNvPr>
          <p:cNvPicPr>
            <a:picLocks noChangeAspect="1"/>
          </p:cNvPicPr>
          <p:nvPr/>
        </p:nvPicPr>
        <p:blipFill>
          <a:blip r:embed="rId4"/>
          <a:srcRect b="69148"/>
          <a:stretch/>
        </p:blipFill>
        <p:spPr>
          <a:xfrm>
            <a:off x="1486763" y="1564869"/>
            <a:ext cx="5615492" cy="971289"/>
          </a:xfrm>
          <a:prstGeom prst="rect">
            <a:avLst/>
          </a:prstGeom>
        </p:spPr>
      </p:pic>
      <p:pic>
        <p:nvPicPr>
          <p:cNvPr id="18" name="Picture 17" descr="A screenshot of a computer screen&#10;&#10;AI-generated content may be incorrect.">
            <a:extLst>
              <a:ext uri="{FF2B5EF4-FFF2-40B4-BE49-F238E27FC236}">
                <a16:creationId xmlns:a16="http://schemas.microsoft.com/office/drawing/2014/main" id="{A8465EE1-8CBD-42AB-D6D8-EA93E2216C5E}"/>
              </a:ext>
            </a:extLst>
          </p:cNvPr>
          <p:cNvPicPr>
            <a:picLocks noChangeAspect="1"/>
          </p:cNvPicPr>
          <p:nvPr/>
        </p:nvPicPr>
        <p:blipFill>
          <a:blip r:embed="rId5"/>
          <a:srcRect l="-338" t="-579" r="338" b="69417"/>
          <a:stretch/>
        </p:blipFill>
        <p:spPr>
          <a:xfrm>
            <a:off x="1477238" y="5754369"/>
            <a:ext cx="5634542" cy="984372"/>
          </a:xfrm>
          <a:prstGeom prst="rect">
            <a:avLst/>
          </a:prstGeom>
        </p:spPr>
      </p:pic>
      <p:sp>
        <p:nvSpPr>
          <p:cNvPr id="35" name="TextBox 34">
            <a:extLst>
              <a:ext uri="{FF2B5EF4-FFF2-40B4-BE49-F238E27FC236}">
                <a16:creationId xmlns:a16="http://schemas.microsoft.com/office/drawing/2014/main" id="{BED50453-FB0B-5CA2-CE86-4ACE079AE179}"/>
              </a:ext>
            </a:extLst>
          </p:cNvPr>
          <p:cNvSpPr txBox="1"/>
          <p:nvPr/>
        </p:nvSpPr>
        <p:spPr>
          <a:xfrm>
            <a:off x="7315200" y="3422301"/>
            <a:ext cx="5828437" cy="1384995"/>
          </a:xfrm>
          <a:prstGeom prst="rect">
            <a:avLst/>
          </a:prstGeom>
          <a:noFill/>
        </p:spPr>
        <p:txBody>
          <a:bodyPr wrap="square" rtlCol="0">
            <a:spAutoFit/>
          </a:bodyPr>
          <a:lstStyle/>
          <a:p>
            <a:r>
              <a:rPr lang="en-IN" sz="1400" b="1" dirty="0">
                <a:solidFill>
                  <a:schemeClr val="bg1"/>
                </a:solidFill>
              </a:rPr>
              <a:t>Distributor Channel</a:t>
            </a:r>
          </a:p>
          <a:p>
            <a:pPr>
              <a:buFont typeface="Arial" panose="020B0604020202020204" pitchFamily="34" charset="0"/>
              <a:buChar char="•"/>
            </a:pPr>
            <a:r>
              <a:rPr lang="en-IN" sz="1400" b="1" dirty="0">
                <a:solidFill>
                  <a:schemeClr val="bg1"/>
                </a:solidFill>
              </a:rPr>
              <a:t>Performance Summary</a:t>
            </a:r>
            <a:r>
              <a:rPr lang="en-IN" sz="1400" dirty="0">
                <a:solidFill>
                  <a:schemeClr val="bg1"/>
                </a:solidFill>
              </a:rPr>
              <a:t>:</a:t>
            </a:r>
          </a:p>
          <a:p>
            <a:pPr marL="742950" lvl="1" indent="-285750">
              <a:buFont typeface="Arial" panose="020B0604020202020204" pitchFamily="34" charset="0"/>
              <a:buChar char="•"/>
            </a:pPr>
            <a:r>
              <a:rPr lang="en-IN" sz="1400" b="1" dirty="0">
                <a:solidFill>
                  <a:schemeClr val="bg1"/>
                </a:solidFill>
              </a:rPr>
              <a:t>Sales</a:t>
            </a:r>
            <a:r>
              <a:rPr lang="en-IN" sz="1400" dirty="0">
                <a:solidFill>
                  <a:schemeClr val="bg1"/>
                </a:solidFill>
              </a:rPr>
              <a:t>: $48.97M</a:t>
            </a:r>
          </a:p>
          <a:p>
            <a:pPr marL="742950" lvl="1" indent="-285750">
              <a:buFont typeface="Arial" panose="020B0604020202020204" pitchFamily="34" charset="0"/>
              <a:buChar char="•"/>
            </a:pPr>
            <a:r>
              <a:rPr lang="en-IN" sz="1400" b="1" dirty="0">
                <a:solidFill>
                  <a:schemeClr val="bg1"/>
                </a:solidFill>
              </a:rPr>
              <a:t>Profit</a:t>
            </a:r>
            <a:r>
              <a:rPr lang="en-IN" sz="1400" dirty="0">
                <a:solidFill>
                  <a:schemeClr val="bg1"/>
                </a:solidFill>
              </a:rPr>
              <a:t>: $18.43M</a:t>
            </a:r>
          </a:p>
          <a:p>
            <a:pPr marL="742950" lvl="1" indent="-285750">
              <a:buFont typeface="Arial" panose="020B0604020202020204" pitchFamily="34" charset="0"/>
              <a:buChar char="•"/>
            </a:pPr>
            <a:r>
              <a:rPr lang="en-IN" sz="1400" b="1" dirty="0">
                <a:solidFill>
                  <a:schemeClr val="bg1"/>
                </a:solidFill>
              </a:rPr>
              <a:t>Profit Margin</a:t>
            </a:r>
            <a:r>
              <a:rPr lang="en-IN" sz="1400" dirty="0">
                <a:solidFill>
                  <a:schemeClr val="bg1"/>
                </a:solidFill>
              </a:rPr>
              <a:t>: 37.63%</a:t>
            </a:r>
          </a:p>
          <a:p>
            <a:pPr marL="742950" lvl="1" indent="-285750">
              <a:buFont typeface="Arial" panose="020B0604020202020204" pitchFamily="34" charset="0"/>
              <a:buChar char="•"/>
            </a:pPr>
            <a:r>
              <a:rPr lang="en-IN" sz="1400" b="1" dirty="0">
                <a:solidFill>
                  <a:schemeClr val="bg1"/>
                </a:solidFill>
              </a:rPr>
              <a:t>Products Sold</a:t>
            </a:r>
            <a:r>
              <a:rPr lang="en-IN" sz="1400" dirty="0">
                <a:solidFill>
                  <a:schemeClr val="bg1"/>
                </a:solidFill>
              </a:rPr>
              <a:t>: 21K</a:t>
            </a:r>
          </a:p>
        </p:txBody>
      </p:sp>
      <p:sp>
        <p:nvSpPr>
          <p:cNvPr id="37" name="TextBox 36">
            <a:extLst>
              <a:ext uri="{FF2B5EF4-FFF2-40B4-BE49-F238E27FC236}">
                <a16:creationId xmlns:a16="http://schemas.microsoft.com/office/drawing/2014/main" id="{02B48C80-14B9-7003-E333-BDA57389AE2F}"/>
              </a:ext>
            </a:extLst>
          </p:cNvPr>
          <p:cNvSpPr txBox="1"/>
          <p:nvPr/>
        </p:nvSpPr>
        <p:spPr>
          <a:xfrm>
            <a:off x="7315200" y="1551131"/>
            <a:ext cx="7328262" cy="1384995"/>
          </a:xfrm>
          <a:prstGeom prst="rect">
            <a:avLst/>
          </a:prstGeom>
          <a:noFill/>
        </p:spPr>
        <p:txBody>
          <a:bodyPr wrap="square">
            <a:spAutoFit/>
          </a:bodyPr>
          <a:lstStyle/>
          <a:p>
            <a:r>
              <a:rPr lang="en-IN" sz="1400" b="1" dirty="0">
                <a:solidFill>
                  <a:schemeClr val="bg1"/>
                </a:solidFill>
              </a:rPr>
              <a:t>Export Channel</a:t>
            </a:r>
          </a:p>
          <a:p>
            <a:pPr>
              <a:buFont typeface="Arial" panose="020B0604020202020204" pitchFamily="34" charset="0"/>
              <a:buChar char="•"/>
            </a:pPr>
            <a:r>
              <a:rPr lang="en-IN" sz="1400" b="1" dirty="0">
                <a:solidFill>
                  <a:schemeClr val="bg1"/>
                </a:solidFill>
              </a:rPr>
              <a:t>Performance Summary</a:t>
            </a:r>
            <a:r>
              <a:rPr lang="en-IN" sz="1400" dirty="0">
                <a:solidFill>
                  <a:schemeClr val="bg1"/>
                </a:solidFill>
              </a:rPr>
              <a:t>:</a:t>
            </a:r>
          </a:p>
          <a:p>
            <a:pPr marL="742950" lvl="1" indent="-285750">
              <a:buFont typeface="Arial" panose="020B0604020202020204" pitchFamily="34" charset="0"/>
              <a:buChar char="•"/>
            </a:pPr>
            <a:r>
              <a:rPr lang="en-IN" sz="1400" b="1" dirty="0">
                <a:solidFill>
                  <a:schemeClr val="bg1"/>
                </a:solidFill>
              </a:rPr>
              <a:t>Sales</a:t>
            </a:r>
            <a:r>
              <a:rPr lang="en-IN" sz="1400" dirty="0">
                <a:solidFill>
                  <a:schemeClr val="bg1"/>
                </a:solidFill>
              </a:rPr>
              <a:t>: $22.64M</a:t>
            </a:r>
          </a:p>
          <a:p>
            <a:pPr marL="742950" lvl="1" indent="-285750">
              <a:buFont typeface="Arial" panose="020B0604020202020204" pitchFamily="34" charset="0"/>
              <a:buChar char="•"/>
            </a:pPr>
            <a:r>
              <a:rPr lang="en-IN" sz="1400" b="1" dirty="0">
                <a:solidFill>
                  <a:schemeClr val="bg1"/>
                </a:solidFill>
              </a:rPr>
              <a:t>Profit</a:t>
            </a:r>
            <a:r>
              <a:rPr lang="en-IN" sz="1400" dirty="0">
                <a:solidFill>
                  <a:schemeClr val="bg1"/>
                </a:solidFill>
              </a:rPr>
              <a:t>: $8.63M</a:t>
            </a:r>
          </a:p>
          <a:p>
            <a:pPr marL="742950" lvl="1" indent="-285750">
              <a:buFont typeface="Arial" panose="020B0604020202020204" pitchFamily="34" charset="0"/>
              <a:buChar char="•"/>
            </a:pPr>
            <a:r>
              <a:rPr lang="en-IN" sz="1400" b="1" dirty="0">
                <a:solidFill>
                  <a:schemeClr val="bg1"/>
                </a:solidFill>
              </a:rPr>
              <a:t>Profit Margin</a:t>
            </a:r>
            <a:r>
              <a:rPr lang="en-IN" sz="1400" dirty="0">
                <a:solidFill>
                  <a:schemeClr val="bg1"/>
                </a:solidFill>
              </a:rPr>
              <a:t>: 38.12% (highest among the three)</a:t>
            </a:r>
          </a:p>
          <a:p>
            <a:pPr marL="742950" lvl="1" indent="-285750">
              <a:buFont typeface="Arial" panose="020B0604020202020204" pitchFamily="34" charset="0"/>
              <a:buChar char="•"/>
            </a:pPr>
            <a:r>
              <a:rPr lang="en-IN" sz="1400" b="1" dirty="0">
                <a:solidFill>
                  <a:schemeClr val="bg1"/>
                </a:solidFill>
              </a:rPr>
              <a:t>Products Sold</a:t>
            </a:r>
            <a:r>
              <a:rPr lang="en-IN" sz="1400" dirty="0">
                <a:solidFill>
                  <a:schemeClr val="bg1"/>
                </a:solidFill>
              </a:rPr>
              <a:t>: 10K</a:t>
            </a:r>
          </a:p>
        </p:txBody>
      </p:sp>
      <p:sp>
        <p:nvSpPr>
          <p:cNvPr id="39" name="TextBox 38">
            <a:extLst>
              <a:ext uri="{FF2B5EF4-FFF2-40B4-BE49-F238E27FC236}">
                <a16:creationId xmlns:a16="http://schemas.microsoft.com/office/drawing/2014/main" id="{FA0A7D35-4333-979E-E600-34240335BD65}"/>
              </a:ext>
            </a:extLst>
          </p:cNvPr>
          <p:cNvSpPr txBox="1"/>
          <p:nvPr/>
        </p:nvSpPr>
        <p:spPr>
          <a:xfrm>
            <a:off x="7295606" y="5554057"/>
            <a:ext cx="7334794" cy="1384995"/>
          </a:xfrm>
          <a:prstGeom prst="rect">
            <a:avLst/>
          </a:prstGeom>
          <a:noFill/>
        </p:spPr>
        <p:txBody>
          <a:bodyPr wrap="square">
            <a:spAutoFit/>
          </a:bodyPr>
          <a:lstStyle/>
          <a:p>
            <a:r>
              <a:rPr lang="en-IN" sz="1400" b="1" dirty="0">
                <a:solidFill>
                  <a:schemeClr val="bg1"/>
                </a:solidFill>
              </a:rPr>
              <a:t>Wholesale Channel</a:t>
            </a:r>
          </a:p>
          <a:p>
            <a:pPr>
              <a:buFont typeface="Arial" panose="020B0604020202020204" pitchFamily="34" charset="0"/>
              <a:buChar char="•"/>
            </a:pPr>
            <a:r>
              <a:rPr lang="en-IN" sz="1400" b="1" dirty="0">
                <a:solidFill>
                  <a:schemeClr val="bg1"/>
                </a:solidFill>
              </a:rPr>
              <a:t>Performance Summary</a:t>
            </a:r>
            <a:r>
              <a:rPr lang="en-IN" sz="1400" dirty="0">
                <a:solidFill>
                  <a:schemeClr val="bg1"/>
                </a:solidFill>
              </a:rPr>
              <a:t>:</a:t>
            </a:r>
          </a:p>
          <a:p>
            <a:pPr marL="742950" lvl="1" indent="-285750">
              <a:buFont typeface="Arial" panose="020B0604020202020204" pitchFamily="34" charset="0"/>
              <a:buChar char="•"/>
            </a:pPr>
            <a:r>
              <a:rPr lang="en-IN" sz="1400" b="1" dirty="0">
                <a:solidFill>
                  <a:schemeClr val="bg1"/>
                </a:solidFill>
              </a:rPr>
              <a:t>Sales</a:t>
            </a:r>
            <a:r>
              <a:rPr lang="en-IN" sz="1400" dirty="0">
                <a:solidFill>
                  <a:schemeClr val="bg1"/>
                </a:solidFill>
              </a:rPr>
              <a:t>: $82.97M (highest among the three)</a:t>
            </a:r>
          </a:p>
          <a:p>
            <a:pPr marL="742950" lvl="1" indent="-285750">
              <a:buFont typeface="Arial" panose="020B0604020202020204" pitchFamily="34" charset="0"/>
              <a:buChar char="•"/>
            </a:pPr>
            <a:r>
              <a:rPr lang="en-IN" sz="1400" b="1" dirty="0">
                <a:solidFill>
                  <a:schemeClr val="bg1"/>
                </a:solidFill>
              </a:rPr>
              <a:t>Profit</a:t>
            </a:r>
            <a:r>
              <a:rPr lang="en-IN" sz="1400" dirty="0">
                <a:solidFill>
                  <a:schemeClr val="bg1"/>
                </a:solidFill>
              </a:rPr>
              <a:t>: $30.73M (highest among the three)</a:t>
            </a:r>
          </a:p>
          <a:p>
            <a:pPr marL="742950" lvl="1" indent="-285750">
              <a:buFont typeface="Arial" panose="020B0604020202020204" pitchFamily="34" charset="0"/>
              <a:buChar char="•"/>
            </a:pPr>
            <a:r>
              <a:rPr lang="en-IN" sz="1400" b="1" dirty="0">
                <a:solidFill>
                  <a:schemeClr val="bg1"/>
                </a:solidFill>
              </a:rPr>
              <a:t>Profit Margin</a:t>
            </a:r>
            <a:r>
              <a:rPr lang="en-IN" sz="1400" dirty="0">
                <a:solidFill>
                  <a:schemeClr val="bg1"/>
                </a:solidFill>
              </a:rPr>
              <a:t>: 37.04% (slightly lower but still competitive)</a:t>
            </a:r>
          </a:p>
          <a:p>
            <a:pPr marL="742950" lvl="1" indent="-285750">
              <a:buFont typeface="Arial" panose="020B0604020202020204" pitchFamily="34" charset="0"/>
              <a:buChar char="•"/>
            </a:pPr>
            <a:r>
              <a:rPr lang="en-IN" sz="1400" b="1" dirty="0">
                <a:solidFill>
                  <a:schemeClr val="bg1"/>
                </a:solidFill>
              </a:rPr>
              <a:t>Products Sold</a:t>
            </a:r>
            <a:r>
              <a:rPr lang="en-IN" sz="1400" dirty="0">
                <a:solidFill>
                  <a:schemeClr val="bg1"/>
                </a:solidFill>
              </a:rPr>
              <a:t>: 36K (highest among the three)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3" name="Text 0"/>
          <p:cNvSpPr/>
          <p:nvPr/>
        </p:nvSpPr>
        <p:spPr>
          <a:xfrm>
            <a:off x="5896152" y="100766"/>
            <a:ext cx="8033030" cy="641271"/>
          </a:xfrm>
          <a:prstGeom prst="rect">
            <a:avLst/>
          </a:prstGeom>
          <a:noFill/>
          <a:ln/>
        </p:spPr>
        <p:txBody>
          <a:bodyPr wrap="square" lIns="0" tIns="0" rIns="0" bIns="0" rtlCol="0" anchor="t"/>
          <a:lstStyle/>
          <a:p>
            <a:pPr marL="0" indent="0">
              <a:lnSpc>
                <a:spcPts val="5000"/>
              </a:lnSpc>
              <a:buNone/>
            </a:pPr>
            <a:r>
              <a:rPr lang="en-US" sz="4000" b="1" dirty="0">
                <a:solidFill>
                  <a:srgbClr val="000000"/>
                </a:solidFill>
                <a:latin typeface="Petrona Bold" pitchFamily="34" charset="0"/>
                <a:ea typeface="Petrona Bold" pitchFamily="34" charset="-122"/>
                <a:cs typeface="Petrona Bold" pitchFamily="34" charset="-120"/>
              </a:rPr>
              <a:t>Comparative Insights : Channel-Wise</a:t>
            </a:r>
            <a:endParaRPr lang="en-US" sz="4000" dirty="0"/>
          </a:p>
        </p:txBody>
      </p:sp>
      <p:sp>
        <p:nvSpPr>
          <p:cNvPr id="4" name="Text 1"/>
          <p:cNvSpPr/>
          <p:nvPr/>
        </p:nvSpPr>
        <p:spPr>
          <a:xfrm>
            <a:off x="6166604" y="1032555"/>
            <a:ext cx="3746063" cy="641271"/>
          </a:xfrm>
          <a:prstGeom prst="rect">
            <a:avLst/>
          </a:prstGeom>
          <a:noFill/>
          <a:ln/>
        </p:spPr>
        <p:txBody>
          <a:bodyPr wrap="none" lIns="0" tIns="0" rIns="0" bIns="0" rtlCol="0" anchor="t"/>
          <a:lstStyle/>
          <a:p>
            <a:pPr marL="0" indent="0" algn="ctr">
              <a:lnSpc>
                <a:spcPts val="5050"/>
              </a:lnSpc>
              <a:buNone/>
            </a:pPr>
            <a:endParaRPr lang="en-US" sz="5050" dirty="0"/>
          </a:p>
        </p:txBody>
      </p:sp>
      <p:sp>
        <p:nvSpPr>
          <p:cNvPr id="5" name="Text 2"/>
          <p:cNvSpPr/>
          <p:nvPr/>
        </p:nvSpPr>
        <p:spPr>
          <a:xfrm>
            <a:off x="5153098" y="2026690"/>
            <a:ext cx="2550795" cy="318730"/>
          </a:xfrm>
          <a:prstGeom prst="rect">
            <a:avLst/>
          </a:prstGeom>
          <a:noFill/>
          <a:ln/>
        </p:spPr>
        <p:txBody>
          <a:bodyPr wrap="none" lIns="0" tIns="0" rIns="0" bIns="0" rtlCol="0" anchor="t"/>
          <a:lstStyle/>
          <a:p>
            <a:pPr marL="0" indent="0" algn="ctr">
              <a:lnSpc>
                <a:spcPts val="2500"/>
              </a:lnSpc>
              <a:buNone/>
            </a:pPr>
            <a:r>
              <a:rPr lang="en-US" sz="2000" b="1" dirty="0">
                <a:solidFill>
                  <a:srgbClr val="272525"/>
                </a:solidFill>
                <a:latin typeface="Petrona Bold" pitchFamily="34" charset="0"/>
                <a:ea typeface="Petrona Bold" pitchFamily="34" charset="-122"/>
                <a:cs typeface="Petrona Bold" pitchFamily="34" charset="-120"/>
              </a:rPr>
              <a:t>Exporter</a:t>
            </a:r>
            <a:endParaRPr lang="en-US" sz="2000" dirty="0"/>
          </a:p>
        </p:txBody>
      </p:sp>
      <p:sp>
        <p:nvSpPr>
          <p:cNvPr id="6" name="Text 3"/>
          <p:cNvSpPr/>
          <p:nvPr/>
        </p:nvSpPr>
        <p:spPr>
          <a:xfrm>
            <a:off x="7315200" y="1533988"/>
            <a:ext cx="6932451" cy="1304133"/>
          </a:xfrm>
          <a:prstGeom prst="rect">
            <a:avLst/>
          </a:prstGeom>
          <a:noFill/>
          <a:ln/>
        </p:spPr>
        <p:txBody>
          <a:bodyPr wrap="square" lIns="0" tIns="0" rIns="0" bIns="0" rtlCol="0" anchor="t"/>
          <a:lstStyle/>
          <a:p>
            <a:pPr marL="0" indent="0" algn="just">
              <a:buNone/>
            </a:pPr>
            <a:r>
              <a:rPr lang="en-IN" sz="1400" dirty="0">
                <a:solidFill>
                  <a:schemeClr val="bg1"/>
                </a:solidFill>
              </a:rPr>
              <a:t>The Export Channel stands out with the highest profit margin of 38.12%, reflecting superior efficiency and profitability. However, it lags behind the other channels in overall sales ($22.64M) and volume (10K products sold), making it the smallest contributor to total revenue. This channel likely operates in niche or premium markets, capitalizing on higher pricing per unit. There is significant potential to expand its market reach and product availability while maintaining its strong margins to boost overall performance.</a:t>
            </a:r>
            <a:endParaRPr lang="en-US" sz="1400" dirty="0">
              <a:solidFill>
                <a:schemeClr val="bg1"/>
              </a:solidFill>
            </a:endParaRPr>
          </a:p>
        </p:txBody>
      </p:sp>
      <p:sp>
        <p:nvSpPr>
          <p:cNvPr id="7" name="Text 4"/>
          <p:cNvSpPr/>
          <p:nvPr/>
        </p:nvSpPr>
        <p:spPr>
          <a:xfrm>
            <a:off x="4558351" y="3313463"/>
            <a:ext cx="3746063" cy="641271"/>
          </a:xfrm>
          <a:prstGeom prst="rect">
            <a:avLst/>
          </a:prstGeom>
          <a:noFill/>
          <a:ln/>
        </p:spPr>
        <p:txBody>
          <a:bodyPr wrap="none" lIns="0" tIns="0" rIns="0" bIns="0" rtlCol="0" anchor="t"/>
          <a:lstStyle/>
          <a:p>
            <a:pPr marL="0" indent="0" algn="ctr">
              <a:lnSpc>
                <a:spcPts val="5050"/>
              </a:lnSpc>
              <a:buNone/>
            </a:pPr>
            <a:endParaRPr lang="en-US" sz="5050" dirty="0"/>
          </a:p>
        </p:txBody>
      </p:sp>
      <p:sp>
        <p:nvSpPr>
          <p:cNvPr id="8" name="Text 5"/>
          <p:cNvSpPr/>
          <p:nvPr/>
        </p:nvSpPr>
        <p:spPr>
          <a:xfrm>
            <a:off x="8265987" y="4204262"/>
            <a:ext cx="1405072" cy="318730"/>
          </a:xfrm>
          <a:prstGeom prst="rect">
            <a:avLst/>
          </a:prstGeom>
          <a:noFill/>
          <a:ln/>
        </p:spPr>
        <p:txBody>
          <a:bodyPr wrap="none" lIns="0" tIns="0" rIns="0" bIns="0" rtlCol="0" anchor="t"/>
          <a:lstStyle/>
          <a:p>
            <a:pPr marL="0" indent="0" algn="ctr">
              <a:lnSpc>
                <a:spcPts val="2500"/>
              </a:lnSpc>
              <a:buNone/>
            </a:pPr>
            <a:r>
              <a:rPr lang="en-US" sz="2000" b="1" dirty="0">
                <a:solidFill>
                  <a:srgbClr val="272525"/>
                </a:solidFill>
                <a:latin typeface="Petrona Bold" pitchFamily="34" charset="0"/>
                <a:ea typeface="Petrona Bold" pitchFamily="34" charset="-122"/>
                <a:cs typeface="Petrona Bold" pitchFamily="34" charset="-120"/>
              </a:rPr>
              <a:t>Distributor</a:t>
            </a:r>
            <a:endParaRPr lang="en-US" sz="2000" dirty="0"/>
          </a:p>
        </p:txBody>
      </p:sp>
      <p:sp>
        <p:nvSpPr>
          <p:cNvPr id="9" name="Text 6"/>
          <p:cNvSpPr/>
          <p:nvPr/>
        </p:nvSpPr>
        <p:spPr>
          <a:xfrm>
            <a:off x="1128311" y="3937077"/>
            <a:ext cx="7186018" cy="1118249"/>
          </a:xfrm>
          <a:prstGeom prst="rect">
            <a:avLst/>
          </a:prstGeom>
          <a:noFill/>
          <a:ln/>
        </p:spPr>
        <p:txBody>
          <a:bodyPr wrap="square" lIns="0" tIns="0" rIns="0" bIns="0" rtlCol="0" anchor="t"/>
          <a:lstStyle/>
          <a:p>
            <a:pPr algn="just"/>
            <a:r>
              <a:rPr lang="en-IN" sz="1400" dirty="0">
                <a:solidFill>
                  <a:schemeClr val="bg1"/>
                </a:solidFill>
              </a:rPr>
              <a:t>The Distributor Channel strikes a balance between efficiency and profitability, with a profit margin of 37.63%. It generates moderate sales of $48.97M and a profit of $18.43M, positioning itself as a reliable performer. Despite having fewer products sold (21K) compared to Wholesale, it maintains strong efficiency, contributing $0.88K profit per product. This channel is well-suited for scaling up, with opportunities to increase sales through marketing efforts and expanding the distributor network.</a:t>
            </a:r>
          </a:p>
        </p:txBody>
      </p:sp>
      <p:sp>
        <p:nvSpPr>
          <p:cNvPr id="10" name="Text 7"/>
          <p:cNvSpPr/>
          <p:nvPr/>
        </p:nvSpPr>
        <p:spPr>
          <a:xfrm>
            <a:off x="6166604" y="5286851"/>
            <a:ext cx="3746063" cy="641271"/>
          </a:xfrm>
          <a:prstGeom prst="rect">
            <a:avLst/>
          </a:prstGeom>
          <a:noFill/>
          <a:ln/>
        </p:spPr>
        <p:txBody>
          <a:bodyPr wrap="none" lIns="0" tIns="0" rIns="0" bIns="0" rtlCol="0" anchor="t"/>
          <a:lstStyle/>
          <a:p>
            <a:pPr marL="0" indent="0" algn="ctr">
              <a:lnSpc>
                <a:spcPts val="5050"/>
              </a:lnSpc>
              <a:buNone/>
            </a:pPr>
            <a:endParaRPr lang="en-US" sz="5050" dirty="0"/>
          </a:p>
        </p:txBody>
      </p:sp>
      <p:sp>
        <p:nvSpPr>
          <p:cNvPr id="11" name="Text 8"/>
          <p:cNvSpPr/>
          <p:nvPr/>
        </p:nvSpPr>
        <p:spPr>
          <a:xfrm>
            <a:off x="5287919" y="6488548"/>
            <a:ext cx="2550795" cy="318730"/>
          </a:xfrm>
          <a:prstGeom prst="rect">
            <a:avLst/>
          </a:prstGeom>
          <a:noFill/>
          <a:ln/>
        </p:spPr>
        <p:txBody>
          <a:bodyPr wrap="none" lIns="0" tIns="0" rIns="0" bIns="0" rtlCol="0" anchor="t"/>
          <a:lstStyle/>
          <a:p>
            <a:pPr marL="0" indent="0" algn="ctr">
              <a:lnSpc>
                <a:spcPts val="2500"/>
              </a:lnSpc>
              <a:buNone/>
            </a:pPr>
            <a:r>
              <a:rPr lang="en-US" sz="2000" b="1" dirty="0">
                <a:solidFill>
                  <a:srgbClr val="272525"/>
                </a:solidFill>
                <a:latin typeface="Petrona Bold" pitchFamily="34" charset="0"/>
                <a:ea typeface="Petrona Bold" pitchFamily="34" charset="-122"/>
                <a:cs typeface="Petrona Bold" pitchFamily="34" charset="-120"/>
              </a:rPr>
              <a:t>Wholesaler</a:t>
            </a:r>
            <a:endParaRPr lang="en-US" sz="2000" dirty="0"/>
          </a:p>
        </p:txBody>
      </p:sp>
      <p:sp>
        <p:nvSpPr>
          <p:cNvPr id="12" name="Text 9"/>
          <p:cNvSpPr/>
          <p:nvPr/>
        </p:nvSpPr>
        <p:spPr>
          <a:xfrm>
            <a:off x="7315200" y="5911536"/>
            <a:ext cx="6932451" cy="1843635"/>
          </a:xfrm>
          <a:prstGeom prst="rect">
            <a:avLst/>
          </a:prstGeom>
          <a:noFill/>
          <a:ln/>
        </p:spPr>
        <p:txBody>
          <a:bodyPr wrap="square" lIns="0" tIns="0" rIns="0" bIns="0" rtlCol="0" anchor="t"/>
          <a:lstStyle/>
          <a:p>
            <a:pPr marL="0" indent="0" algn="just">
              <a:lnSpc>
                <a:spcPts val="2400"/>
              </a:lnSpc>
              <a:buNone/>
            </a:pPr>
            <a:r>
              <a:rPr lang="en-IN" sz="1400" dirty="0">
                <a:solidFill>
                  <a:schemeClr val="bg1"/>
                </a:solidFill>
              </a:rPr>
              <a:t>The Wholesale Channel is the leader in total sales ($82.97M) and profit ($30.73M), driven by its high product volume of 36K. Despite its dominance in overall contribution, it has the lowest profit margin of 37.04%, indicating tighter pricing or higher operational costs. Each product sold generates slightly less efficiency compared to the Distributor and Export Channels. As a high-volume channel, its primary opportunity lies in optimizing operational costs to improve margins further while sustaining its sales leadership.</a:t>
            </a:r>
            <a:endParaRPr lang="en-US" sz="1400" dirty="0">
              <a:solidFill>
                <a:schemeClr val="bg1"/>
              </a:solidFill>
            </a:endParaRPr>
          </a:p>
        </p:txBody>
      </p:sp>
      <p:pic>
        <p:nvPicPr>
          <p:cNvPr id="14" name="Picture 13" descr="A screenshot of a computer screen&#10;&#10;AI-generated content may be incorrect.">
            <a:extLst>
              <a:ext uri="{FF2B5EF4-FFF2-40B4-BE49-F238E27FC236}">
                <a16:creationId xmlns:a16="http://schemas.microsoft.com/office/drawing/2014/main" id="{19FD55CF-B86A-DA81-69BE-4F8BA49E482C}"/>
              </a:ext>
            </a:extLst>
          </p:cNvPr>
          <p:cNvPicPr>
            <a:picLocks noChangeAspect="1"/>
          </p:cNvPicPr>
          <p:nvPr/>
        </p:nvPicPr>
        <p:blipFill>
          <a:blip r:embed="rId3"/>
          <a:stretch>
            <a:fillRect/>
          </a:stretch>
        </p:blipFill>
        <p:spPr>
          <a:xfrm>
            <a:off x="1118396" y="5272916"/>
            <a:ext cx="4756742" cy="2666772"/>
          </a:xfrm>
          <a:prstGeom prst="rect">
            <a:avLst/>
          </a:prstGeom>
        </p:spPr>
      </p:pic>
      <p:pic>
        <p:nvPicPr>
          <p:cNvPr id="16" name="Picture 15" descr="A screenshot of a computer screen&#10;&#10;AI-generated content may be incorrect.">
            <a:extLst>
              <a:ext uri="{FF2B5EF4-FFF2-40B4-BE49-F238E27FC236}">
                <a16:creationId xmlns:a16="http://schemas.microsoft.com/office/drawing/2014/main" id="{616AFFB6-8E65-B5CA-A8F0-07B14FB291CD}"/>
              </a:ext>
            </a:extLst>
          </p:cNvPr>
          <p:cNvPicPr>
            <a:picLocks noChangeAspect="1"/>
          </p:cNvPicPr>
          <p:nvPr/>
        </p:nvPicPr>
        <p:blipFill>
          <a:blip r:embed="rId4"/>
          <a:stretch>
            <a:fillRect/>
          </a:stretch>
        </p:blipFill>
        <p:spPr>
          <a:xfrm>
            <a:off x="9632632" y="3023600"/>
            <a:ext cx="4756742" cy="2666772"/>
          </a:xfrm>
          <a:prstGeom prst="rect">
            <a:avLst/>
          </a:prstGeom>
        </p:spPr>
      </p:pic>
      <p:pic>
        <p:nvPicPr>
          <p:cNvPr id="18" name="Picture 17" descr="A screenshot of a computer&#10;&#10;AI-generated content may be incorrect.">
            <a:extLst>
              <a:ext uri="{FF2B5EF4-FFF2-40B4-BE49-F238E27FC236}">
                <a16:creationId xmlns:a16="http://schemas.microsoft.com/office/drawing/2014/main" id="{BCA4BDC1-5EF6-98C0-AA8B-D3ED747917CE}"/>
              </a:ext>
            </a:extLst>
          </p:cNvPr>
          <p:cNvPicPr>
            <a:picLocks noChangeAspect="1"/>
          </p:cNvPicPr>
          <p:nvPr/>
        </p:nvPicPr>
        <p:blipFill>
          <a:blip r:embed="rId5"/>
          <a:stretch>
            <a:fillRect/>
          </a:stretch>
        </p:blipFill>
        <p:spPr>
          <a:xfrm>
            <a:off x="1118396" y="852669"/>
            <a:ext cx="4756742" cy="266677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924418" y="578149"/>
            <a:ext cx="7556421" cy="1488519"/>
          </a:xfrm>
          <a:prstGeom prst="rect">
            <a:avLst/>
          </a:prstGeom>
          <a:noFill/>
          <a:ln/>
        </p:spPr>
        <p:txBody>
          <a:bodyPr wrap="squar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Key Insights and Suggested Actions</a:t>
            </a:r>
            <a:endParaRPr lang="en-US" sz="4650" dirty="0"/>
          </a:p>
        </p:txBody>
      </p:sp>
      <p:sp>
        <p:nvSpPr>
          <p:cNvPr id="4" name="Text 1"/>
          <p:cNvSpPr/>
          <p:nvPr/>
        </p:nvSpPr>
        <p:spPr>
          <a:xfrm>
            <a:off x="1459996" y="2367114"/>
            <a:ext cx="7556421" cy="5966987"/>
          </a:xfrm>
          <a:prstGeom prst="rect">
            <a:avLst/>
          </a:prstGeom>
          <a:noFill/>
          <a:ln/>
        </p:spPr>
        <p:txBody>
          <a:bodyPr wrap="square" lIns="0" tIns="0" rIns="0" bIns="0" rtlCol="0" anchor="t"/>
          <a:lstStyle/>
          <a:p>
            <a:pPr marL="285750" indent="-285750">
              <a:buFont typeface="Arial" panose="020B0604020202020204" pitchFamily="34" charset="0"/>
              <a:buChar char="•"/>
            </a:pPr>
            <a:r>
              <a:rPr lang="en-IN" sz="1700" b="1" dirty="0">
                <a:solidFill>
                  <a:schemeClr val="bg1"/>
                </a:solidFill>
              </a:rPr>
              <a:t>Product Strategy</a:t>
            </a:r>
            <a:r>
              <a:rPr lang="en-IN" sz="1700" dirty="0">
                <a:solidFill>
                  <a:schemeClr val="bg1"/>
                </a:solidFill>
              </a:rPr>
              <a:t>: Focus on high-performing products (Product 1–5) while devising targeted marketing and promotional efforts for underperforming ones (Product 6 and below). Consider revising pricing or bundling strategies for lower-performing products to stimulate demand.</a:t>
            </a:r>
          </a:p>
          <a:p>
            <a:pPr marL="285750" indent="-285750">
              <a:buFont typeface="Arial" panose="020B0604020202020204" pitchFamily="34" charset="0"/>
              <a:buChar char="•"/>
            </a:pPr>
            <a:endParaRPr lang="en-IN" sz="1700" dirty="0">
              <a:solidFill>
                <a:schemeClr val="bg1"/>
              </a:solidFill>
            </a:endParaRPr>
          </a:p>
          <a:p>
            <a:pPr marL="285750" indent="-285750">
              <a:buFont typeface="Arial" panose="020B0604020202020204" pitchFamily="34" charset="0"/>
              <a:buChar char="•"/>
            </a:pPr>
            <a:r>
              <a:rPr lang="en-IN" sz="1700" b="1" dirty="0">
                <a:solidFill>
                  <a:schemeClr val="bg1"/>
                </a:solidFill>
              </a:rPr>
              <a:t>Regional Expansion</a:t>
            </a:r>
            <a:r>
              <a:rPr lang="en-IN" sz="1700" dirty="0">
                <a:solidFill>
                  <a:schemeClr val="bg1"/>
                </a:solidFill>
              </a:rPr>
              <a:t>: Strengthen presence in </a:t>
            </a:r>
            <a:r>
              <a:rPr lang="en-IN" sz="1700" b="1" dirty="0">
                <a:solidFill>
                  <a:schemeClr val="bg1"/>
                </a:solidFill>
              </a:rPr>
              <a:t>Christchurch</a:t>
            </a:r>
            <a:r>
              <a:rPr lang="en-IN" sz="1700" dirty="0">
                <a:solidFill>
                  <a:schemeClr val="bg1"/>
                </a:solidFill>
              </a:rPr>
              <a:t>, </a:t>
            </a:r>
            <a:r>
              <a:rPr lang="en-IN" sz="1700" b="1" dirty="0">
                <a:solidFill>
                  <a:schemeClr val="bg1"/>
                </a:solidFill>
              </a:rPr>
              <a:t>Waitakere</a:t>
            </a:r>
            <a:r>
              <a:rPr lang="en-IN" sz="1700" dirty="0">
                <a:solidFill>
                  <a:schemeClr val="bg1"/>
                </a:solidFill>
              </a:rPr>
              <a:t>, and </a:t>
            </a:r>
            <a:r>
              <a:rPr lang="en-IN" sz="1700" b="1" dirty="0">
                <a:solidFill>
                  <a:schemeClr val="bg1"/>
                </a:solidFill>
              </a:rPr>
              <a:t>Hamilton</a:t>
            </a:r>
            <a:r>
              <a:rPr lang="en-IN" sz="1700" dirty="0">
                <a:solidFill>
                  <a:schemeClr val="bg1"/>
                </a:solidFill>
              </a:rPr>
              <a:t> while developing campaigns to penetrate and grow markets in </a:t>
            </a:r>
            <a:r>
              <a:rPr lang="en-IN" sz="1700" b="1" dirty="0">
                <a:solidFill>
                  <a:schemeClr val="bg1"/>
                </a:solidFill>
              </a:rPr>
              <a:t>Napier</a:t>
            </a:r>
            <a:r>
              <a:rPr lang="en-IN" sz="1700" dirty="0">
                <a:solidFill>
                  <a:schemeClr val="bg1"/>
                </a:solidFill>
              </a:rPr>
              <a:t> and </a:t>
            </a:r>
            <a:r>
              <a:rPr lang="en-IN" sz="1700" b="1" dirty="0">
                <a:solidFill>
                  <a:schemeClr val="bg1"/>
                </a:solidFill>
              </a:rPr>
              <a:t>Manukau</a:t>
            </a:r>
            <a:r>
              <a:rPr lang="en-IN" sz="1700" dirty="0">
                <a:solidFill>
                  <a:schemeClr val="bg1"/>
                </a:solidFill>
              </a:rPr>
              <a:t>.</a:t>
            </a:r>
          </a:p>
          <a:p>
            <a:pPr marL="285750" indent="-285750">
              <a:buFont typeface="Arial" panose="020B0604020202020204" pitchFamily="34" charset="0"/>
              <a:buChar char="•"/>
            </a:pPr>
            <a:endParaRPr lang="en-IN" sz="1700" dirty="0">
              <a:solidFill>
                <a:schemeClr val="bg1"/>
              </a:solidFill>
            </a:endParaRPr>
          </a:p>
          <a:p>
            <a:pPr marL="285750" indent="-285750">
              <a:buFont typeface="Arial" panose="020B0604020202020204" pitchFamily="34" charset="0"/>
              <a:buChar char="•"/>
            </a:pPr>
            <a:r>
              <a:rPr lang="en-IN" sz="1700" b="1" dirty="0">
                <a:solidFill>
                  <a:schemeClr val="bg1"/>
                </a:solidFill>
              </a:rPr>
              <a:t>Customer Relationship Management</a:t>
            </a:r>
            <a:r>
              <a:rPr lang="en-IN" sz="1700" dirty="0">
                <a:solidFill>
                  <a:schemeClr val="bg1"/>
                </a:solidFill>
              </a:rPr>
              <a:t>: Build stronger relationships with top customers like </a:t>
            </a:r>
            <a:r>
              <a:rPr lang="en-IN" sz="1700" b="1" dirty="0">
                <a:solidFill>
                  <a:schemeClr val="bg1"/>
                </a:solidFill>
              </a:rPr>
              <a:t>Linde</a:t>
            </a:r>
            <a:r>
              <a:rPr lang="en-IN" sz="1700" dirty="0">
                <a:solidFill>
                  <a:schemeClr val="bg1"/>
                </a:solidFill>
              </a:rPr>
              <a:t>, </a:t>
            </a:r>
            <a:r>
              <a:rPr lang="en-IN" sz="1700" b="1" dirty="0">
                <a:solidFill>
                  <a:schemeClr val="bg1"/>
                </a:solidFill>
              </a:rPr>
              <a:t>OHTA's Corp</a:t>
            </a:r>
            <a:r>
              <a:rPr lang="en-IN" sz="1700" dirty="0">
                <a:solidFill>
                  <a:schemeClr val="bg1"/>
                </a:solidFill>
              </a:rPr>
              <a:t>, and </a:t>
            </a:r>
            <a:r>
              <a:rPr lang="en-IN" sz="1700" b="1" dirty="0" err="1">
                <a:solidFill>
                  <a:schemeClr val="bg1"/>
                </a:solidFill>
              </a:rPr>
              <a:t>Apotheca</a:t>
            </a:r>
            <a:r>
              <a:rPr lang="en-IN" sz="1700" dirty="0">
                <a:solidFill>
                  <a:schemeClr val="bg1"/>
                </a:solidFill>
              </a:rPr>
              <a:t> by offering customized incentives, loyalty programs, and exclusive deals. Use their feedback to improve offerings.</a:t>
            </a:r>
          </a:p>
          <a:p>
            <a:pPr marL="285750" indent="-285750">
              <a:buFont typeface="Arial" panose="020B0604020202020204" pitchFamily="34" charset="0"/>
              <a:buChar char="•"/>
            </a:pPr>
            <a:endParaRPr lang="en-IN" sz="1700" dirty="0">
              <a:solidFill>
                <a:schemeClr val="bg1"/>
              </a:solidFill>
            </a:endParaRPr>
          </a:p>
          <a:p>
            <a:pPr marL="285750" indent="-285750">
              <a:buFont typeface="Arial" panose="020B0604020202020204" pitchFamily="34" charset="0"/>
              <a:buChar char="•"/>
            </a:pPr>
            <a:r>
              <a:rPr lang="en-IN" sz="1700" b="1" dirty="0">
                <a:solidFill>
                  <a:schemeClr val="bg1"/>
                </a:solidFill>
              </a:rPr>
              <a:t>Channel Optimization</a:t>
            </a:r>
            <a:r>
              <a:rPr lang="en-IN" sz="1700" dirty="0">
                <a:solidFill>
                  <a:schemeClr val="bg1"/>
                </a:solidFill>
              </a:rPr>
              <a:t>: Leverage the </a:t>
            </a:r>
            <a:r>
              <a:rPr lang="en-IN" sz="1700" b="1" dirty="0">
                <a:solidFill>
                  <a:schemeClr val="bg1"/>
                </a:solidFill>
              </a:rPr>
              <a:t>Export Channel's</a:t>
            </a:r>
            <a:r>
              <a:rPr lang="en-IN" sz="1700" dirty="0">
                <a:solidFill>
                  <a:schemeClr val="bg1"/>
                </a:solidFill>
              </a:rPr>
              <a:t> high margins to expand market reach, and improve operational efficiency in the </a:t>
            </a:r>
            <a:r>
              <a:rPr lang="en-IN" sz="1700" b="1" dirty="0">
                <a:solidFill>
                  <a:schemeClr val="bg1"/>
                </a:solidFill>
              </a:rPr>
              <a:t>Wholesale Channel</a:t>
            </a:r>
            <a:r>
              <a:rPr lang="en-IN" sz="1700" dirty="0">
                <a:solidFill>
                  <a:schemeClr val="bg1"/>
                </a:solidFill>
              </a:rPr>
              <a:t> to enhance profitability. Invest in scaling up the </a:t>
            </a:r>
            <a:r>
              <a:rPr lang="en-IN" sz="1700" b="1" dirty="0">
                <a:solidFill>
                  <a:schemeClr val="bg1"/>
                </a:solidFill>
              </a:rPr>
              <a:t>Distributor Channel</a:t>
            </a:r>
            <a:r>
              <a:rPr lang="en-IN" sz="1700" dirty="0">
                <a:solidFill>
                  <a:schemeClr val="bg1"/>
                </a:solidFill>
              </a:rPr>
              <a:t> to grow its contribution.</a:t>
            </a:r>
          </a:p>
          <a:p>
            <a:pPr marL="285750" indent="-285750">
              <a:buFont typeface="Arial" panose="020B0604020202020204" pitchFamily="34" charset="0"/>
              <a:buChar char="•"/>
            </a:pPr>
            <a:endParaRPr lang="en-IN" sz="1700" dirty="0">
              <a:solidFill>
                <a:schemeClr val="bg1"/>
              </a:solidFill>
            </a:endParaRPr>
          </a:p>
          <a:p>
            <a:pPr marL="285750" indent="-285750">
              <a:buFont typeface="Arial" panose="020B0604020202020204" pitchFamily="34" charset="0"/>
              <a:buChar char="•"/>
            </a:pPr>
            <a:r>
              <a:rPr lang="en-IN" sz="1700" b="1" dirty="0">
                <a:solidFill>
                  <a:schemeClr val="bg1"/>
                </a:solidFill>
              </a:rPr>
              <a:t>Data-Driven Decisions</a:t>
            </a:r>
            <a:r>
              <a:rPr lang="en-IN" sz="1700" dirty="0">
                <a:solidFill>
                  <a:schemeClr val="bg1"/>
                </a:solidFill>
              </a:rPr>
              <a:t>: Regularly monitor product sales, city-wise performance, and customer trends using dashboards to adapt strategies dynamically and capture growth opportunities in real-time.</a:t>
            </a: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Circuit</Template>
  <TotalTime>173</TotalTime>
  <Words>1087</Words>
  <Application>Microsoft Office PowerPoint</Application>
  <PresentationFormat>Custom</PresentationFormat>
  <Paragraphs>100</Paragraphs>
  <Slides>8</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Petrona Bold</vt:lpstr>
      <vt:lpstr>Times New Roman</vt:lpstr>
      <vt:lpstr>.AppleSystemUIFont</vt:lpstr>
      <vt:lpstr>Arial</vt:lpstr>
      <vt:lpstr>UICTFontTextStyleBody</vt:lpstr>
      <vt:lpstr>Inter</vt:lpstr>
      <vt:lpstr>Tw Cen MT</vt:lpstr>
      <vt:lpstr>Circuit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2RBA2024_sakshi dhandiya</cp:lastModifiedBy>
  <cp:revision>3</cp:revision>
  <dcterms:created xsi:type="dcterms:W3CDTF">2025-01-20T14:30:46Z</dcterms:created>
  <dcterms:modified xsi:type="dcterms:W3CDTF">2025-09-28T18:49:01Z</dcterms:modified>
</cp:coreProperties>
</file>